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Masters/slideMaster1.xml" ContentType="application/vnd.openxmlformats-officedocument.presentationml.slideMaster+xml"/>
  <Override PartName="/ppt/notesSlides/notesSlide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2.xml" ContentType="application/vnd.openxmlformats-officedocument.presentationml.tags+xml"/>
  <Override PartName="/docProps/core.xml" ContentType="application/vnd.openxmlformats-package.core-properties+xml"/>
  <Override PartName="/ppt/tags/tag1.xml" ContentType="application/vnd.openxmlformats-officedocument.presentationml.tags+xml"/>
  <Override PartName="/docProps/app.xml" ContentType="application/vnd.openxmlformats-officedocument.extended-properties+xml"/>
  <Override PartName="/ppt/tags/tag3.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5" r:id="rId11"/>
    <p:sldId id="266" r:id="rId12"/>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Open Sans"/>
          <a:ea typeface="Open Sans"/>
          <a:cs typeface="Open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8D4CC"/>
          </a:solidFill>
        </a:fill>
      </a:tcStyle>
    </a:wholeTbl>
    <a:band2H>
      <a:tcTxStyle/>
      <a:tcStyle>
        <a:tcBdr/>
        <a:fill>
          <a:solidFill>
            <a:srgbClr val="FCEBE7"/>
          </a:solidFill>
        </a:fill>
      </a:tcStyle>
    </a:band2H>
    <a:firstCol>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Open Sans"/>
          <a:ea typeface="Open Sans"/>
          <a:cs typeface="Open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EEDE"/>
          </a:solidFill>
        </a:fill>
      </a:tcStyle>
    </a:wholeTbl>
    <a:band2H>
      <a:tcTxStyle/>
      <a:tcStyle>
        <a:tcBdr/>
        <a:fill>
          <a:solidFill>
            <a:srgbClr val="EFF6EF"/>
          </a:solidFill>
        </a:fill>
      </a:tcStyle>
    </a:band2H>
    <a:firstCol>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Open Sans"/>
          <a:ea typeface="Open Sans"/>
          <a:cs typeface="Open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6E5"/>
          </a:solidFill>
        </a:fill>
      </a:tcStyle>
    </a:wholeTbl>
    <a:band2H>
      <a:tcTxStyle/>
      <a:tcStyle>
        <a:tcBdr/>
        <a:fill>
          <a:solidFill>
            <a:srgbClr val="F0F3F2"/>
          </a:solidFill>
        </a:fill>
      </a:tcStyle>
    </a:band2H>
    <a:firstCol>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Open Sans"/>
          <a:ea typeface="Open Sans"/>
          <a:cs typeface="Open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Open Sans"/>
          <a:ea typeface="Open Sans"/>
          <a:cs typeface="Open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Open Sans"/>
          <a:ea typeface="Open Sans"/>
          <a:cs typeface="Open Sans"/>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Open Sans"/>
          <a:ea typeface="Open Sans"/>
          <a:cs typeface="Open Sans"/>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Open Sans"/>
          <a:ea typeface="Open Sans"/>
          <a:cs typeface="Open Sans"/>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Open Sans"/>
          <a:ea typeface="Open Sans"/>
          <a:cs typeface="Open Sans"/>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Open Sans"/>
          <a:ea typeface="Open Sans"/>
          <a:cs typeface="Open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Open Sans"/>
          <a:ea typeface="Open Sans"/>
          <a:cs typeface="Open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Open Sans"/>
          <a:ea typeface="Open Sans"/>
          <a:cs typeface="Open Sans"/>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Open Sans"/>
          <a:ea typeface="Open Sans"/>
          <a:cs typeface="Open Sans"/>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81" d="100"/>
          <a:sy n="81" d="100"/>
        </p:scale>
        <p:origin x="725"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6" name="Shape 26"/>
          <p:cNvSpPr>
            <a:spLocks noGrp="1" noRot="1" noChangeAspect="1"/>
          </p:cNvSpPr>
          <p:nvPr>
            <p:ph type="sldImg"/>
          </p:nvPr>
        </p:nvSpPr>
        <p:spPr>
          <a:xfrm>
            <a:off x="1143000" y="685800"/>
            <a:ext cx="4572000" cy="3429000"/>
          </a:xfrm>
          <a:prstGeom prst="rect">
            <a:avLst/>
          </a:prstGeom>
        </p:spPr>
        <p:txBody>
          <a:bodyPr/>
          <a:lstStyle/>
          <a:p>
            <a:endParaRPr/>
          </a:p>
        </p:txBody>
      </p:sp>
      <p:sp>
        <p:nvSpPr>
          <p:cNvPr id="27" name="Shape 2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dirty="0"/>
              <a:t>Wash &amp; learn, overhaul literacy night, virtual book club, tutoring).   </a:t>
            </a:r>
          </a:p>
          <a:p>
            <a:endParaRPr lang="en-US" dirty="0"/>
          </a:p>
        </p:txBody>
      </p:sp>
    </p:spTree>
    <p:extLst>
      <p:ext uri="{BB962C8B-B14F-4D97-AF65-F5344CB8AC3E}">
        <p14:creationId xmlns:p14="http://schemas.microsoft.com/office/powerpoint/2010/main" val="1970100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1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8" name="Title Text"/>
          <p:cNvSpPr txBox="1">
            <a:spLocks noGrp="1"/>
          </p:cNvSpPr>
          <p:nvPr>
            <p:ph type="title"/>
          </p:nvPr>
        </p:nvSpPr>
        <p:spPr>
          <a:xfrm>
            <a:off x="838200" y="365125"/>
            <a:ext cx="10515600" cy="1325563"/>
          </a:xfrm>
          <a:prstGeom prst="rect">
            <a:avLst/>
          </a:prstGeom>
        </p:spPr>
        <p:txBody>
          <a:bodyPr>
            <a:normAutofit/>
          </a:bodyPr>
          <a:lstStyle>
            <a:lvl1pPr>
              <a:defRPr>
                <a:latin typeface="Calibri Light"/>
                <a:ea typeface="Calibri Light"/>
                <a:cs typeface="Calibri Light"/>
                <a:sym typeface="Calibri Light"/>
              </a:defRPr>
            </a:lvl1pPr>
          </a:lstStyle>
          <a:p>
            <a:r>
              <a:t>Title Text</a:t>
            </a:r>
          </a:p>
        </p:txBody>
      </p:sp>
      <p:sp>
        <p:nvSpPr>
          <p:cNvPr id="19" name="Body Level One…"/>
          <p:cNvSpPr txBox="1">
            <a:spLocks noGrp="1"/>
          </p:cNvSpPr>
          <p:nvPr>
            <p:ph type="body" idx="1"/>
          </p:nvPr>
        </p:nvSpPr>
        <p:spPr>
          <a:xfrm>
            <a:off x="838200" y="1825625"/>
            <a:ext cx="10515600" cy="4351338"/>
          </a:xfrm>
          <a:prstGeom prst="rect">
            <a:avLst/>
          </a:prstGeom>
        </p:spPr>
        <p:txBody>
          <a:bodyPr>
            <a:normAutofit/>
          </a:bodyPr>
          <a:lstStyle>
            <a:lvl1pPr>
              <a:defRPr>
                <a:latin typeface="+mj-lt"/>
                <a:ea typeface="+mj-ea"/>
                <a:cs typeface="+mj-cs"/>
                <a:sym typeface="Calibri"/>
              </a:defRPr>
            </a:lvl1pPr>
            <a:lvl2pPr>
              <a:defRPr>
                <a:latin typeface="+mj-lt"/>
                <a:ea typeface="+mj-ea"/>
                <a:cs typeface="+mj-cs"/>
                <a:sym typeface="Calibri"/>
              </a:defRPr>
            </a:lvl2pPr>
            <a:lvl3pPr>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0" name="Slide Number"/>
          <p:cNvSpPr txBox="1">
            <a:spLocks noGrp="1"/>
          </p:cNvSpPr>
          <p:nvPr>
            <p:ph type="sldNum" sz="quarter" idx="2"/>
          </p:nvPr>
        </p:nvSpPr>
        <p:spPr>
          <a:xfrm>
            <a:off x="11095176" y="6414760"/>
            <a:ext cx="258624" cy="248305"/>
          </a:xfrm>
          <a:prstGeom prst="rect">
            <a:avLst/>
          </a:prstGeom>
        </p:spPr>
        <p:txBody>
          <a:bodyPr/>
          <a:lstStyle>
            <a:lvl1pPr>
              <a:defRPr>
                <a:solidFill>
                  <a:srgbClr val="888888"/>
                </a:solid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92074"/>
            <a:ext cx="10972800" cy="15081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p>
            <a:r>
              <a:t>Title Text</a:t>
            </a:r>
          </a:p>
        </p:txBody>
      </p:sp>
      <p:sp>
        <p:nvSpPr>
          <p:cNvPr id="3" name="Body Level One…"/>
          <p:cNvSpPr txBox="1">
            <a:spLocks noGrp="1"/>
          </p:cNvSpPr>
          <p:nvPr>
            <p:ph type="body" idx="1"/>
          </p:nvPr>
        </p:nvSpPr>
        <p:spPr>
          <a:xfrm>
            <a:off x="609600" y="1600200"/>
            <a:ext cx="10972800" cy="52578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892800" y="6172200"/>
            <a:ext cx="2844800" cy="368301"/>
          </a:xfrm>
          <a:prstGeom prst="rect">
            <a:avLst/>
          </a:prstGeom>
          <a:ln w="12700">
            <a:miter lim="400000"/>
          </a:ln>
        </p:spPr>
        <p:txBody>
          <a:bodyPr wrap="none" lIns="45719" rIns="45719" anchor="ctr">
            <a:spAutoFit/>
          </a:bodyPr>
          <a:lstStyle>
            <a:lvl1pPr algn="r">
              <a:defRPr sz="12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solidFill>
            <a:srgbClr val="000000"/>
          </a:solidFill>
          <a:uFillTx/>
          <a:latin typeface="Poppins ExtraBold"/>
          <a:ea typeface="Poppins ExtraBold"/>
          <a:cs typeface="Poppins ExtraBold"/>
          <a:sym typeface="Poppins ExtraBold"/>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2pPr>
      <a:lvl3pPr marL="1234439" marR="0" indent="-320039"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solidFill>
            <a:srgbClr val="000000"/>
          </a:solidFill>
          <a:uFillTx/>
          <a:latin typeface="Open Sans"/>
          <a:ea typeface="Open Sans"/>
          <a:cs typeface="Open Sans"/>
          <a:sym typeface="Open Sans"/>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Open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hyperlink" Target="mailto:mwelch@doe.k12.ga.us"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hyperlink" Target="mailto:lisa.albert@doe.k12.ga.us" TargetMode="External"/><Relationship Id="rId5" Type="http://schemas.openxmlformats.org/officeDocument/2006/relationships/hyperlink" Target="mailto:slott@doe.k12.ga.us" TargetMode="External"/><Relationship Id="rId4" Type="http://schemas.openxmlformats.org/officeDocument/2006/relationships/hyperlink" Target="mailto:rgardn21@Kennesaw.edu" TargetMode="Externa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1"/>
          <p:cNvSpPr txBox="1"/>
          <p:nvPr/>
        </p:nvSpPr>
        <p:spPr>
          <a:xfrm>
            <a:off x="-298384" y="1156066"/>
            <a:ext cx="12445465" cy="17081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sz="4200" b="1">
                <a:latin typeface="Poppins ExtraBold"/>
                <a:ea typeface="Poppins ExtraBold"/>
                <a:cs typeface="Poppins ExtraBold"/>
                <a:sym typeface="Poppins ExtraBold"/>
              </a:defRPr>
            </a:pPr>
            <a:r>
              <a:rPr sz="3500" dirty="0">
                <a:solidFill>
                  <a:schemeClr val="tx1"/>
                </a:solidFill>
                <a:latin typeface="Arial Black" panose="020B0A04020102020204" pitchFamily="34" charset="0"/>
              </a:rPr>
              <a:t>Building Sustainable</a:t>
            </a:r>
          </a:p>
          <a:p>
            <a:pPr algn="ctr">
              <a:defRPr sz="4200" b="1">
                <a:solidFill>
                  <a:schemeClr val="accent4"/>
                </a:solidFill>
                <a:latin typeface="Poppins ExtraBold"/>
                <a:ea typeface="Poppins ExtraBold"/>
                <a:cs typeface="Poppins ExtraBold"/>
                <a:sym typeface="Poppins ExtraBold"/>
              </a:defRPr>
            </a:pPr>
            <a:r>
              <a:rPr sz="3500" dirty="0">
                <a:solidFill>
                  <a:schemeClr val="tx1"/>
                </a:solidFill>
                <a:latin typeface="Arial Black" panose="020B0A04020102020204" pitchFamily="34" charset="0"/>
              </a:rPr>
              <a:t>Family, School, &amp; Community Partnership Networks </a:t>
            </a:r>
          </a:p>
        </p:txBody>
      </p:sp>
      <p:sp>
        <p:nvSpPr>
          <p:cNvPr id="30" name="Straight Connector 3"/>
          <p:cNvSpPr/>
          <p:nvPr/>
        </p:nvSpPr>
        <p:spPr>
          <a:xfrm>
            <a:off x="1524000" y="3665616"/>
            <a:ext cx="9634468" cy="1"/>
          </a:xfrm>
          <a:prstGeom prst="line">
            <a:avLst/>
          </a:prstGeom>
          <a:ln w="28575">
            <a:solidFill>
              <a:schemeClr val="accent1"/>
            </a:solidFill>
            <a:miter/>
          </a:ln>
        </p:spPr>
        <p:txBody>
          <a:bodyPr lIns="45719" rIns="45719"/>
          <a:lstStyle/>
          <a:p>
            <a:endParaRPr/>
          </a:p>
        </p:txBody>
      </p:sp>
      <p:pic>
        <p:nvPicPr>
          <p:cNvPr id="31" name="Picture 6" descr="Picture 6"/>
          <p:cNvPicPr>
            <a:picLocks noChangeAspect="1"/>
          </p:cNvPicPr>
          <p:nvPr/>
        </p:nvPicPr>
        <p:blipFill>
          <a:blip r:embed="rId4"/>
          <a:stretch>
            <a:fillRect/>
          </a:stretch>
        </p:blipFill>
        <p:spPr>
          <a:xfrm>
            <a:off x="1343673" y="4381227"/>
            <a:ext cx="2656120" cy="1413057"/>
          </a:xfrm>
          <a:prstGeom prst="rect">
            <a:avLst/>
          </a:prstGeom>
          <a:ln w="12700">
            <a:miter lim="400000"/>
          </a:ln>
        </p:spPr>
      </p:pic>
      <p:pic>
        <p:nvPicPr>
          <p:cNvPr id="32" name="Picture 7" descr="Picture 7"/>
          <p:cNvPicPr>
            <a:picLocks noChangeAspect="1"/>
          </p:cNvPicPr>
          <p:nvPr/>
        </p:nvPicPr>
        <p:blipFill>
          <a:blip r:embed="rId5"/>
          <a:stretch>
            <a:fillRect/>
          </a:stretch>
        </p:blipFill>
        <p:spPr>
          <a:xfrm>
            <a:off x="8356498" y="4304585"/>
            <a:ext cx="2015922" cy="1566342"/>
          </a:xfrm>
          <a:prstGeom prst="rect">
            <a:avLst/>
          </a:prstGeom>
          <a:ln w="12700">
            <a:miter lim="400000"/>
          </a:ln>
        </p:spPr>
      </p:pic>
      <p:pic>
        <p:nvPicPr>
          <p:cNvPr id="33" name="Picture 2" descr="Picture 2"/>
          <p:cNvPicPr>
            <a:picLocks noChangeAspect="1"/>
          </p:cNvPicPr>
          <p:nvPr/>
        </p:nvPicPr>
        <p:blipFill>
          <a:blip r:embed="rId6"/>
          <a:stretch>
            <a:fillRect/>
          </a:stretch>
        </p:blipFill>
        <p:spPr>
          <a:xfrm>
            <a:off x="4622367" y="4381318"/>
            <a:ext cx="2523315" cy="1413057"/>
          </a:xfrm>
          <a:prstGeom prst="rect">
            <a:avLst/>
          </a:prstGeom>
          <a:ln w="12700">
            <a:miter lim="400000"/>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cSld>
  <p:clrMapOvr>
    <a:masterClrMapping/>
  </p:clrMapOvr>
  <p:transition spd="med" advTm="3316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2" presetClass="entr" presetSubtype="8" fill="hold" grpId="1" nodeType="afterEffect">
                                  <p:stCondLst>
                                    <p:cond delay="0"/>
                                  </p:stCondLst>
                                  <p:iterate>
                                    <p:tmAbs val="0"/>
                                  </p:iterate>
                                  <p:childTnLst>
                                    <p:set>
                                      <p:cBhvr>
                                        <p:cTn id="9" fill="hold"/>
                                        <p:tgtEl>
                                          <p:spTgt spid="29"/>
                                        </p:tgtEl>
                                        <p:attrNameLst>
                                          <p:attrName>style.visibility</p:attrName>
                                        </p:attrNameLst>
                                      </p:cBhvr>
                                      <p:to>
                                        <p:strVal val="visible"/>
                                      </p:to>
                                    </p:set>
                                    <p:animEffect transition="in" filter="wipe(left)">
                                      <p:cBhvr>
                                        <p:cTn id="10" dur="500"/>
                                        <p:tgtEl>
                                          <p:spTgt spid="29"/>
                                        </p:tgtEl>
                                      </p:cBhvr>
                                    </p:animEffect>
                                  </p:childTnLst>
                                </p:cTn>
                              </p:par>
                            </p:childTnLst>
                          </p:cTn>
                        </p:par>
                        <p:par>
                          <p:cTn id="11" fill="hold">
                            <p:stCondLst>
                              <p:cond delay="500"/>
                            </p:stCondLst>
                            <p:childTnLst>
                              <p:par>
                                <p:cTn id="12" presetID="22" presetClass="entr" presetSubtype="8" fill="hold" grpId="2" nodeType="afterEffect">
                                  <p:stCondLst>
                                    <p:cond delay="0"/>
                                  </p:stCondLst>
                                  <p:iterate>
                                    <p:tmAbs val="0"/>
                                  </p:iterate>
                                  <p:childTnLst>
                                    <p:set>
                                      <p:cBhvr>
                                        <p:cTn id="13" fill="hold"/>
                                        <p:tgtEl>
                                          <p:spTgt spid="30"/>
                                        </p:tgtEl>
                                        <p:attrNameLst>
                                          <p:attrName>style.visibility</p:attrName>
                                        </p:attrNameLst>
                                      </p:cBhvr>
                                      <p:to>
                                        <p:strVal val="visible"/>
                                      </p:to>
                                    </p:set>
                                    <p:animEffect transition="in" filter="wipe(left)">
                                      <p:cBhvr>
                                        <p:cTn id="14" dur="500"/>
                                        <p:tgtEl>
                                          <p:spTgt spid="30"/>
                                        </p:tgtEl>
                                      </p:cBhvr>
                                    </p:animEffect>
                                  </p:childTnLst>
                                </p:cTn>
                              </p:par>
                            </p:childTnLst>
                          </p:cTn>
                        </p:par>
                        <p:par>
                          <p:cTn id="15" fill="hold">
                            <p:stCondLst>
                              <p:cond delay="1000"/>
                            </p:stCondLst>
                            <p:childTnLst>
                              <p:par>
                                <p:cTn id="16" presetID="22" presetClass="entr" presetSubtype="8" fill="hold" grpId="3" nodeType="afterEffect">
                                  <p:stCondLst>
                                    <p:cond delay="0"/>
                                  </p:stCondLst>
                                  <p:iterate>
                                    <p:tmAbs val="0"/>
                                  </p:iterate>
                                  <p:childTnLst>
                                    <p:set>
                                      <p:cBhvr>
                                        <p:cTn id="17" fill="hold"/>
                                        <p:tgtEl>
                                          <p:spTgt spid="31"/>
                                        </p:tgtEl>
                                        <p:attrNameLst>
                                          <p:attrName>style.visibility</p:attrName>
                                        </p:attrNameLst>
                                      </p:cBhvr>
                                      <p:to>
                                        <p:strVal val="visible"/>
                                      </p:to>
                                    </p:set>
                                    <p:animEffect transition="in" filter="wipe(left)">
                                      <p:cBhvr>
                                        <p:cTn id="18" dur="1000"/>
                                        <p:tgtEl>
                                          <p:spTgt spid="31"/>
                                        </p:tgtEl>
                                      </p:cBhvr>
                                    </p:animEffect>
                                  </p:childTnLst>
                                </p:cTn>
                              </p:par>
                            </p:childTnLst>
                          </p:cTn>
                        </p:par>
                        <p:par>
                          <p:cTn id="19" fill="hold">
                            <p:stCondLst>
                              <p:cond delay="2000"/>
                            </p:stCondLst>
                            <p:childTnLst>
                              <p:par>
                                <p:cTn id="20" presetID="22" presetClass="entr" presetSubtype="8" fill="hold" grpId="4" nodeType="afterEffect">
                                  <p:stCondLst>
                                    <p:cond delay="0"/>
                                  </p:stCondLst>
                                  <p:iterate>
                                    <p:tmAbs val="0"/>
                                  </p:iterate>
                                  <p:childTnLst>
                                    <p:set>
                                      <p:cBhvr>
                                        <p:cTn id="21" fill="hold"/>
                                        <p:tgtEl>
                                          <p:spTgt spid="33"/>
                                        </p:tgtEl>
                                        <p:attrNameLst>
                                          <p:attrName>style.visibility</p:attrName>
                                        </p:attrNameLst>
                                      </p:cBhvr>
                                      <p:to>
                                        <p:strVal val="visible"/>
                                      </p:to>
                                    </p:set>
                                    <p:animEffect transition="in" filter="wipe(left)">
                                      <p:cBhvr>
                                        <p:cTn id="22" dur="1000"/>
                                        <p:tgtEl>
                                          <p:spTgt spid="33"/>
                                        </p:tgtEl>
                                      </p:cBhvr>
                                    </p:animEffect>
                                  </p:childTnLst>
                                </p:cTn>
                              </p:par>
                            </p:childTnLst>
                          </p:cTn>
                        </p:par>
                        <p:par>
                          <p:cTn id="23" fill="hold">
                            <p:stCondLst>
                              <p:cond delay="3000"/>
                            </p:stCondLst>
                            <p:childTnLst>
                              <p:par>
                                <p:cTn id="24" presetID="22" presetClass="entr" presetSubtype="8" fill="hold" grpId="5" nodeType="afterEffect">
                                  <p:stCondLst>
                                    <p:cond delay="0"/>
                                  </p:stCondLst>
                                  <p:iterate>
                                    <p:tmAbs val="0"/>
                                  </p:iterate>
                                  <p:childTnLst>
                                    <p:set>
                                      <p:cBhvr>
                                        <p:cTn id="25" fill="hold"/>
                                        <p:tgtEl>
                                          <p:spTgt spid="32"/>
                                        </p:tgtEl>
                                        <p:attrNameLst>
                                          <p:attrName>style.visibility</p:attrName>
                                        </p:attrNameLst>
                                      </p:cBhvr>
                                      <p:to>
                                        <p:strVal val="visible"/>
                                      </p:to>
                                    </p:set>
                                    <p:animEffect transition="in" filter="wipe(left)">
                                      <p:cBhvr>
                                        <p:cTn id="26"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4"/>
                </p:tgtEl>
              </p:cMediaNode>
            </p:audio>
          </p:childTnLst>
        </p:cTn>
      </p:par>
    </p:tnLst>
    <p:bldLst>
      <p:bldP spid="29" grpId="1" animBg="1" advAuto="0"/>
      <p:bldP spid="30" grpId="2" animBg="1" advAuto="0"/>
      <p:bldP spid="31" grpId="3" animBg="1" advAuto="0"/>
      <p:bldP spid="32" grpId="5" animBg="1" advAuto="0"/>
      <p:bldP spid="33" grpId="4" animBg="1"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 name="Group 27"/>
          <p:cNvGrpSpPr/>
          <p:nvPr/>
        </p:nvGrpSpPr>
        <p:grpSpPr>
          <a:xfrm>
            <a:off x="5823200" y="2360987"/>
            <a:ext cx="1823569" cy="3294274"/>
            <a:chOff x="0" y="0"/>
            <a:chExt cx="1823567" cy="3294273"/>
          </a:xfrm>
        </p:grpSpPr>
        <p:sp>
          <p:nvSpPr>
            <p:cNvPr id="90" name="Straight Connector 21"/>
            <p:cNvSpPr/>
            <p:nvPr/>
          </p:nvSpPr>
          <p:spPr>
            <a:xfrm>
              <a:off x="62748" y="0"/>
              <a:ext cx="1760820" cy="1"/>
            </a:xfrm>
            <a:prstGeom prst="line">
              <a:avLst/>
            </a:prstGeom>
            <a:noFill/>
            <a:ln w="57150" cap="flat">
              <a:solidFill>
                <a:srgbClr val="A6A6A6"/>
              </a:solidFill>
              <a:prstDash val="dash"/>
              <a:miter lim="800000"/>
            </a:ln>
            <a:effectLst/>
          </p:spPr>
          <p:txBody>
            <a:bodyPr wrap="square" lIns="45719" tIns="45719" rIns="45719" bIns="45719" numCol="1" anchor="t">
              <a:noAutofit/>
            </a:bodyPr>
            <a:lstStyle/>
            <a:p>
              <a:endParaRPr/>
            </a:p>
          </p:txBody>
        </p:sp>
        <p:sp>
          <p:nvSpPr>
            <p:cNvPr id="91" name="Straight Connector 20"/>
            <p:cNvSpPr/>
            <p:nvPr/>
          </p:nvSpPr>
          <p:spPr>
            <a:xfrm flipH="1">
              <a:off x="880409" y="0"/>
              <a:ext cx="1" cy="3294274"/>
            </a:xfrm>
            <a:prstGeom prst="line">
              <a:avLst/>
            </a:prstGeom>
            <a:noFill/>
            <a:ln w="57150" cap="flat">
              <a:solidFill>
                <a:srgbClr val="A6A6A6"/>
              </a:solidFill>
              <a:prstDash val="dash"/>
              <a:miter lim="800000"/>
            </a:ln>
            <a:effectLst/>
          </p:spPr>
          <p:txBody>
            <a:bodyPr wrap="square" lIns="45719" tIns="45719" rIns="45719" bIns="45719" numCol="1" anchor="t">
              <a:noAutofit/>
            </a:bodyPr>
            <a:lstStyle/>
            <a:p>
              <a:endParaRPr/>
            </a:p>
          </p:txBody>
        </p:sp>
        <p:sp>
          <p:nvSpPr>
            <p:cNvPr id="92" name="Straight Connector 25"/>
            <p:cNvSpPr/>
            <p:nvPr/>
          </p:nvSpPr>
          <p:spPr>
            <a:xfrm>
              <a:off x="0" y="1429640"/>
              <a:ext cx="1760820" cy="1"/>
            </a:xfrm>
            <a:prstGeom prst="line">
              <a:avLst/>
            </a:prstGeom>
            <a:noFill/>
            <a:ln w="57150" cap="flat">
              <a:solidFill>
                <a:srgbClr val="A6A6A6"/>
              </a:solidFill>
              <a:prstDash val="dash"/>
              <a:miter lim="800000"/>
            </a:ln>
            <a:effectLst/>
          </p:spPr>
          <p:txBody>
            <a:bodyPr wrap="square" lIns="45719" tIns="45719" rIns="45719" bIns="45719" numCol="1" anchor="t">
              <a:noAutofit/>
            </a:bodyPr>
            <a:lstStyle/>
            <a:p>
              <a:endParaRPr/>
            </a:p>
          </p:txBody>
        </p:sp>
        <p:sp>
          <p:nvSpPr>
            <p:cNvPr id="93" name="Straight Connector 25"/>
            <p:cNvSpPr/>
            <p:nvPr/>
          </p:nvSpPr>
          <p:spPr>
            <a:xfrm>
              <a:off x="879470" y="2859281"/>
              <a:ext cx="881350" cy="1"/>
            </a:xfrm>
            <a:prstGeom prst="line">
              <a:avLst/>
            </a:prstGeom>
            <a:noFill/>
            <a:ln w="57150" cap="flat">
              <a:solidFill>
                <a:srgbClr val="A6A6A6"/>
              </a:solidFill>
              <a:prstDash val="dash"/>
              <a:miter lim="800000"/>
            </a:ln>
            <a:effectLst/>
          </p:spPr>
          <p:txBody>
            <a:bodyPr wrap="square" lIns="45719" tIns="45719" rIns="45719" bIns="45719" numCol="1" anchor="t">
              <a:noAutofit/>
            </a:bodyPr>
            <a:lstStyle/>
            <a:p>
              <a:endParaRPr/>
            </a:p>
          </p:txBody>
        </p:sp>
      </p:grpSp>
      <p:sp>
        <p:nvSpPr>
          <p:cNvPr id="95" name="TextBox 30"/>
          <p:cNvSpPr txBox="1"/>
          <p:nvPr/>
        </p:nvSpPr>
        <p:spPr>
          <a:xfrm>
            <a:off x="2359117" y="322485"/>
            <a:ext cx="7473765" cy="116955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4000">
                <a:solidFill>
                  <a:srgbClr val="262626"/>
                </a:solidFill>
                <a:latin typeface="Poppins ExtraBold"/>
                <a:ea typeface="Poppins ExtraBold"/>
                <a:cs typeface="Poppins ExtraBold"/>
                <a:sym typeface="Poppins ExtraBold"/>
              </a:defRPr>
            </a:pPr>
            <a:r>
              <a:rPr sz="3500" dirty="0">
                <a:solidFill>
                  <a:schemeClr val="tx1"/>
                </a:solidFill>
                <a:latin typeface="Arial Black" panose="020B0A04020102020204" pitchFamily="34" charset="0"/>
              </a:rPr>
              <a:t>Community Partnership Support</a:t>
            </a:r>
          </a:p>
        </p:txBody>
      </p:sp>
      <p:grpSp>
        <p:nvGrpSpPr>
          <p:cNvPr id="113" name="Group"/>
          <p:cNvGrpSpPr/>
          <p:nvPr/>
        </p:nvGrpSpPr>
        <p:grpSpPr>
          <a:xfrm>
            <a:off x="7687780" y="1796796"/>
            <a:ext cx="3578112" cy="1193817"/>
            <a:chOff x="-1" y="0"/>
            <a:chExt cx="3578111" cy="1193815"/>
          </a:xfrm>
        </p:grpSpPr>
        <p:grpSp>
          <p:nvGrpSpPr>
            <p:cNvPr id="111" name="Group 24"/>
            <p:cNvGrpSpPr/>
            <p:nvPr/>
          </p:nvGrpSpPr>
          <p:grpSpPr>
            <a:xfrm>
              <a:off x="-1" y="0"/>
              <a:ext cx="3578111" cy="1193815"/>
              <a:chOff x="0" y="0"/>
              <a:chExt cx="3578109" cy="1193814"/>
            </a:xfrm>
          </p:grpSpPr>
          <p:grpSp>
            <p:nvGrpSpPr>
              <p:cNvPr id="98" name="Group 2"/>
              <p:cNvGrpSpPr/>
              <p:nvPr/>
            </p:nvGrpSpPr>
            <p:grpSpPr>
              <a:xfrm>
                <a:off x="-1" y="-1"/>
                <a:ext cx="3578111" cy="1193816"/>
                <a:chOff x="0" y="0"/>
                <a:chExt cx="3578109" cy="1193814"/>
              </a:xfrm>
            </p:grpSpPr>
            <p:sp>
              <p:nvSpPr>
                <p:cNvPr id="96" name="Freeform 38"/>
                <p:cNvSpPr/>
                <p:nvPr/>
              </p:nvSpPr>
              <p:spPr>
                <a:xfrm>
                  <a:off x="603733" y="-1"/>
                  <a:ext cx="2974377" cy="1193816"/>
                </a:xfrm>
                <a:custGeom>
                  <a:avLst/>
                  <a:gdLst/>
                  <a:ahLst/>
                  <a:cxnLst>
                    <a:cxn ang="0">
                      <a:pos x="wd2" y="hd2"/>
                    </a:cxn>
                    <a:cxn ang="5400000">
                      <a:pos x="wd2" y="hd2"/>
                    </a:cxn>
                    <a:cxn ang="10800000">
                      <a:pos x="wd2" y="hd2"/>
                    </a:cxn>
                    <a:cxn ang="16200000">
                      <a:pos x="wd2" y="hd2"/>
                    </a:cxn>
                  </a:cxnLst>
                  <a:rect l="0" t="0" r="r" b="b"/>
                  <a:pathLst>
                    <a:path w="21600" h="21600" extrusionOk="0">
                      <a:moveTo>
                        <a:pt x="682" y="21600"/>
                      </a:moveTo>
                      <a:cubicBezTo>
                        <a:pt x="20918" y="21600"/>
                        <a:pt x="20918" y="21600"/>
                        <a:pt x="20918" y="21600"/>
                      </a:cubicBezTo>
                      <a:cubicBezTo>
                        <a:pt x="21288" y="21600"/>
                        <a:pt x="21600" y="21040"/>
                        <a:pt x="21600" y="20320"/>
                      </a:cubicBezTo>
                      <a:cubicBezTo>
                        <a:pt x="21600" y="1280"/>
                        <a:pt x="21600" y="1280"/>
                        <a:pt x="21600" y="1280"/>
                      </a:cubicBezTo>
                      <a:cubicBezTo>
                        <a:pt x="21600" y="587"/>
                        <a:pt x="21288" y="0"/>
                        <a:pt x="20918" y="0"/>
                      </a:cubicBezTo>
                      <a:cubicBezTo>
                        <a:pt x="682" y="0"/>
                        <a:pt x="682" y="0"/>
                        <a:pt x="682" y="0"/>
                      </a:cubicBezTo>
                      <a:cubicBezTo>
                        <a:pt x="312" y="0"/>
                        <a:pt x="0" y="587"/>
                        <a:pt x="0" y="1280"/>
                      </a:cubicBezTo>
                      <a:cubicBezTo>
                        <a:pt x="0" y="20320"/>
                        <a:pt x="0" y="20320"/>
                        <a:pt x="0" y="20320"/>
                      </a:cubicBezTo>
                      <a:cubicBezTo>
                        <a:pt x="0" y="21040"/>
                        <a:pt x="312" y="21600"/>
                        <a:pt x="682" y="21600"/>
                      </a:cubicBezTo>
                      <a:close/>
                    </a:path>
                  </a:pathLst>
                </a:custGeom>
                <a:solidFill>
                  <a:srgbClr val="64D3D4"/>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97" name="Freeform 39"/>
                <p:cNvSpPr/>
                <p:nvPr/>
              </p:nvSpPr>
              <p:spPr>
                <a:xfrm>
                  <a:off x="-1" y="-1"/>
                  <a:ext cx="1207468" cy="1193816"/>
                </a:xfrm>
                <a:custGeom>
                  <a:avLst/>
                  <a:gdLst/>
                  <a:ahLst/>
                  <a:cxnLst>
                    <a:cxn ang="0">
                      <a:pos x="wd2" y="hd2"/>
                    </a:cxn>
                    <a:cxn ang="5400000">
                      <a:pos x="wd2" y="hd2"/>
                    </a:cxn>
                    <a:cxn ang="10800000">
                      <a:pos x="wd2" y="hd2"/>
                    </a:cxn>
                    <a:cxn ang="16200000">
                      <a:pos x="wd2" y="hd2"/>
                    </a:cxn>
                  </a:cxnLst>
                  <a:rect l="0" t="0" r="r" b="b"/>
                  <a:pathLst>
                    <a:path w="21600" h="21600" extrusionOk="0">
                      <a:moveTo>
                        <a:pt x="1280" y="21600"/>
                      </a:moveTo>
                      <a:cubicBezTo>
                        <a:pt x="20320" y="21600"/>
                        <a:pt x="20320" y="21600"/>
                        <a:pt x="20320" y="21600"/>
                      </a:cubicBezTo>
                      <a:cubicBezTo>
                        <a:pt x="21013" y="21600"/>
                        <a:pt x="21600" y="21040"/>
                        <a:pt x="21600" y="20320"/>
                      </a:cubicBezTo>
                      <a:cubicBezTo>
                        <a:pt x="21600" y="1280"/>
                        <a:pt x="21600" y="1280"/>
                        <a:pt x="21600" y="1280"/>
                      </a:cubicBezTo>
                      <a:cubicBezTo>
                        <a:pt x="21600" y="587"/>
                        <a:pt x="21013" y="0"/>
                        <a:pt x="20320" y="0"/>
                      </a:cubicBezTo>
                      <a:cubicBezTo>
                        <a:pt x="1280" y="0"/>
                        <a:pt x="1280" y="0"/>
                        <a:pt x="1280" y="0"/>
                      </a:cubicBezTo>
                      <a:cubicBezTo>
                        <a:pt x="587" y="0"/>
                        <a:pt x="0" y="587"/>
                        <a:pt x="0" y="1280"/>
                      </a:cubicBezTo>
                      <a:cubicBezTo>
                        <a:pt x="0" y="20320"/>
                        <a:pt x="0" y="20320"/>
                        <a:pt x="0" y="20320"/>
                      </a:cubicBezTo>
                      <a:cubicBezTo>
                        <a:pt x="0" y="21040"/>
                        <a:pt x="587" y="21600"/>
                        <a:pt x="1280" y="21600"/>
                      </a:cubicBezTo>
                      <a:close/>
                    </a:path>
                  </a:pathLst>
                </a:custGeom>
                <a:solidFill>
                  <a:schemeClr val="accent5"/>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110" name="Group 44"/>
              <p:cNvGrpSpPr/>
              <p:nvPr/>
            </p:nvGrpSpPr>
            <p:grpSpPr>
              <a:xfrm>
                <a:off x="391169" y="337433"/>
                <a:ext cx="519939" cy="518947"/>
                <a:chOff x="0" y="0"/>
                <a:chExt cx="519938" cy="518946"/>
              </a:xfrm>
            </p:grpSpPr>
            <p:sp>
              <p:nvSpPr>
                <p:cNvPr id="99" name="Freeform 353"/>
                <p:cNvSpPr/>
                <p:nvPr/>
              </p:nvSpPr>
              <p:spPr>
                <a:xfrm>
                  <a:off x="0" y="0"/>
                  <a:ext cx="519939" cy="518947"/>
                </a:xfrm>
                <a:custGeom>
                  <a:avLst/>
                  <a:gdLst/>
                  <a:ahLst/>
                  <a:cxnLst>
                    <a:cxn ang="0">
                      <a:pos x="wd2" y="hd2"/>
                    </a:cxn>
                    <a:cxn ang="5400000">
                      <a:pos x="wd2" y="hd2"/>
                    </a:cxn>
                    <a:cxn ang="10800000">
                      <a:pos x="wd2" y="hd2"/>
                    </a:cxn>
                    <a:cxn ang="16200000">
                      <a:pos x="wd2" y="hd2"/>
                    </a:cxn>
                  </a:cxnLst>
                  <a:rect l="0" t="0" r="r" b="b"/>
                  <a:pathLst>
                    <a:path w="21579" h="21600" extrusionOk="0">
                      <a:moveTo>
                        <a:pt x="21516" y="7668"/>
                      </a:moveTo>
                      <a:cubicBezTo>
                        <a:pt x="21431" y="7467"/>
                        <a:pt x="21262" y="7309"/>
                        <a:pt x="21062" y="7225"/>
                      </a:cubicBezTo>
                      <a:cubicBezTo>
                        <a:pt x="19627" y="6634"/>
                        <a:pt x="19627" y="6634"/>
                        <a:pt x="19627" y="6634"/>
                      </a:cubicBezTo>
                      <a:cubicBezTo>
                        <a:pt x="19416" y="6550"/>
                        <a:pt x="19194" y="6550"/>
                        <a:pt x="18994" y="6634"/>
                      </a:cubicBezTo>
                      <a:cubicBezTo>
                        <a:pt x="18783" y="6718"/>
                        <a:pt x="18624" y="6877"/>
                        <a:pt x="18540" y="7088"/>
                      </a:cubicBezTo>
                      <a:cubicBezTo>
                        <a:pt x="16904" y="11095"/>
                        <a:pt x="16904" y="11095"/>
                        <a:pt x="16904" y="11095"/>
                      </a:cubicBezTo>
                      <a:cubicBezTo>
                        <a:pt x="16904" y="4546"/>
                        <a:pt x="16904" y="4546"/>
                        <a:pt x="16904" y="4546"/>
                      </a:cubicBezTo>
                      <a:cubicBezTo>
                        <a:pt x="16904" y="4461"/>
                        <a:pt x="16873" y="4377"/>
                        <a:pt x="16809" y="4314"/>
                      </a:cubicBezTo>
                      <a:cubicBezTo>
                        <a:pt x="12589" y="95"/>
                        <a:pt x="12589" y="95"/>
                        <a:pt x="12589" y="95"/>
                      </a:cubicBezTo>
                      <a:cubicBezTo>
                        <a:pt x="12525" y="32"/>
                        <a:pt x="12441" y="0"/>
                        <a:pt x="12356" y="0"/>
                      </a:cubicBezTo>
                      <a:cubicBezTo>
                        <a:pt x="317" y="0"/>
                        <a:pt x="317" y="0"/>
                        <a:pt x="317" y="0"/>
                      </a:cubicBezTo>
                      <a:cubicBezTo>
                        <a:pt x="148" y="0"/>
                        <a:pt x="0" y="148"/>
                        <a:pt x="0" y="316"/>
                      </a:cubicBezTo>
                      <a:cubicBezTo>
                        <a:pt x="0" y="2795"/>
                        <a:pt x="0" y="2795"/>
                        <a:pt x="0" y="2795"/>
                      </a:cubicBezTo>
                      <a:cubicBezTo>
                        <a:pt x="0" y="2974"/>
                        <a:pt x="148" y="3122"/>
                        <a:pt x="317" y="3122"/>
                      </a:cubicBezTo>
                      <a:cubicBezTo>
                        <a:pt x="496" y="3122"/>
                        <a:pt x="644" y="2974"/>
                        <a:pt x="644" y="2795"/>
                      </a:cubicBezTo>
                      <a:cubicBezTo>
                        <a:pt x="644" y="643"/>
                        <a:pt x="644" y="643"/>
                        <a:pt x="644" y="643"/>
                      </a:cubicBezTo>
                      <a:cubicBezTo>
                        <a:pt x="12040" y="643"/>
                        <a:pt x="12040" y="643"/>
                        <a:pt x="12040" y="643"/>
                      </a:cubicBezTo>
                      <a:cubicBezTo>
                        <a:pt x="12040" y="4546"/>
                        <a:pt x="12040" y="4546"/>
                        <a:pt x="12040" y="4546"/>
                      </a:cubicBezTo>
                      <a:cubicBezTo>
                        <a:pt x="12040" y="4714"/>
                        <a:pt x="12177" y="4862"/>
                        <a:pt x="12356" y="4862"/>
                      </a:cubicBezTo>
                      <a:cubicBezTo>
                        <a:pt x="16261" y="4862"/>
                        <a:pt x="16261" y="4862"/>
                        <a:pt x="16261" y="4862"/>
                      </a:cubicBezTo>
                      <a:cubicBezTo>
                        <a:pt x="16261" y="12656"/>
                        <a:pt x="16261" y="12656"/>
                        <a:pt x="16261" y="12656"/>
                      </a:cubicBezTo>
                      <a:cubicBezTo>
                        <a:pt x="14847" y="16116"/>
                        <a:pt x="14847" y="16116"/>
                        <a:pt x="14847" y="16116"/>
                      </a:cubicBezTo>
                      <a:cubicBezTo>
                        <a:pt x="14826" y="16158"/>
                        <a:pt x="14826" y="16211"/>
                        <a:pt x="14826" y="16253"/>
                      </a:cubicBezTo>
                      <a:cubicBezTo>
                        <a:pt x="14973" y="19280"/>
                        <a:pt x="14973" y="19280"/>
                        <a:pt x="14973" y="19280"/>
                      </a:cubicBezTo>
                      <a:cubicBezTo>
                        <a:pt x="14984" y="19396"/>
                        <a:pt x="15058" y="19512"/>
                        <a:pt x="15174" y="19554"/>
                      </a:cubicBezTo>
                      <a:cubicBezTo>
                        <a:pt x="15216" y="19575"/>
                        <a:pt x="15258" y="19575"/>
                        <a:pt x="15290" y="19575"/>
                      </a:cubicBezTo>
                      <a:cubicBezTo>
                        <a:pt x="15374" y="19575"/>
                        <a:pt x="15448" y="19554"/>
                        <a:pt x="15511" y="19491"/>
                      </a:cubicBezTo>
                      <a:cubicBezTo>
                        <a:pt x="16261" y="18805"/>
                        <a:pt x="16261" y="18805"/>
                        <a:pt x="16261" y="18805"/>
                      </a:cubicBezTo>
                      <a:cubicBezTo>
                        <a:pt x="16261" y="20957"/>
                        <a:pt x="16261" y="20957"/>
                        <a:pt x="16261" y="20957"/>
                      </a:cubicBezTo>
                      <a:cubicBezTo>
                        <a:pt x="644" y="20957"/>
                        <a:pt x="644" y="20957"/>
                        <a:pt x="644" y="20957"/>
                      </a:cubicBezTo>
                      <a:cubicBezTo>
                        <a:pt x="644" y="4082"/>
                        <a:pt x="644" y="4082"/>
                        <a:pt x="644" y="4082"/>
                      </a:cubicBezTo>
                      <a:cubicBezTo>
                        <a:pt x="644" y="3902"/>
                        <a:pt x="496" y="3755"/>
                        <a:pt x="317" y="3755"/>
                      </a:cubicBezTo>
                      <a:cubicBezTo>
                        <a:pt x="148" y="3755"/>
                        <a:pt x="0" y="3902"/>
                        <a:pt x="0" y="4082"/>
                      </a:cubicBezTo>
                      <a:cubicBezTo>
                        <a:pt x="0" y="21284"/>
                        <a:pt x="0" y="21284"/>
                        <a:pt x="0" y="21284"/>
                      </a:cubicBezTo>
                      <a:cubicBezTo>
                        <a:pt x="0" y="21452"/>
                        <a:pt x="148" y="21600"/>
                        <a:pt x="317" y="21600"/>
                      </a:cubicBezTo>
                      <a:cubicBezTo>
                        <a:pt x="16577" y="21600"/>
                        <a:pt x="16577" y="21600"/>
                        <a:pt x="16577" y="21600"/>
                      </a:cubicBezTo>
                      <a:cubicBezTo>
                        <a:pt x="16757" y="21600"/>
                        <a:pt x="16904" y="21452"/>
                        <a:pt x="16904" y="21284"/>
                      </a:cubicBezTo>
                      <a:cubicBezTo>
                        <a:pt x="16904" y="18214"/>
                        <a:pt x="16904" y="18214"/>
                        <a:pt x="16904" y="18214"/>
                      </a:cubicBezTo>
                      <a:cubicBezTo>
                        <a:pt x="17738" y="17445"/>
                        <a:pt x="17738" y="17445"/>
                        <a:pt x="17738" y="17445"/>
                      </a:cubicBezTo>
                      <a:cubicBezTo>
                        <a:pt x="17770" y="17413"/>
                        <a:pt x="17801" y="17371"/>
                        <a:pt x="17822" y="17329"/>
                      </a:cubicBezTo>
                      <a:cubicBezTo>
                        <a:pt x="19268" y="13774"/>
                        <a:pt x="19268" y="13774"/>
                        <a:pt x="19268" y="13774"/>
                      </a:cubicBezTo>
                      <a:cubicBezTo>
                        <a:pt x="19342" y="13616"/>
                        <a:pt x="19257" y="13426"/>
                        <a:pt x="19099" y="13363"/>
                      </a:cubicBezTo>
                      <a:cubicBezTo>
                        <a:pt x="18930" y="13289"/>
                        <a:pt x="18740" y="13373"/>
                        <a:pt x="18677" y="13532"/>
                      </a:cubicBezTo>
                      <a:cubicBezTo>
                        <a:pt x="17348" y="16791"/>
                        <a:pt x="17348" y="16791"/>
                        <a:pt x="17348" y="16791"/>
                      </a:cubicBezTo>
                      <a:cubicBezTo>
                        <a:pt x="15564" y="16063"/>
                        <a:pt x="15564" y="16063"/>
                        <a:pt x="15564" y="16063"/>
                      </a:cubicBezTo>
                      <a:cubicBezTo>
                        <a:pt x="18297" y="9376"/>
                        <a:pt x="18297" y="9376"/>
                        <a:pt x="18297" y="9376"/>
                      </a:cubicBezTo>
                      <a:cubicBezTo>
                        <a:pt x="20081" y="10104"/>
                        <a:pt x="20081" y="10104"/>
                        <a:pt x="20081" y="10104"/>
                      </a:cubicBezTo>
                      <a:cubicBezTo>
                        <a:pt x="19141" y="12414"/>
                        <a:pt x="19141" y="12414"/>
                        <a:pt x="19141" y="12414"/>
                      </a:cubicBezTo>
                      <a:cubicBezTo>
                        <a:pt x="19068" y="12572"/>
                        <a:pt x="19152" y="12762"/>
                        <a:pt x="19310" y="12825"/>
                      </a:cubicBezTo>
                      <a:cubicBezTo>
                        <a:pt x="19479" y="12899"/>
                        <a:pt x="19669" y="12814"/>
                        <a:pt x="19732" y="12656"/>
                      </a:cubicBezTo>
                      <a:cubicBezTo>
                        <a:pt x="21516" y="8300"/>
                        <a:pt x="21516" y="8300"/>
                        <a:pt x="21516" y="8300"/>
                      </a:cubicBezTo>
                      <a:cubicBezTo>
                        <a:pt x="21600" y="8089"/>
                        <a:pt x="21600" y="7868"/>
                        <a:pt x="21516" y="7668"/>
                      </a:cubicBezTo>
                      <a:close/>
                      <a:moveTo>
                        <a:pt x="12684" y="1097"/>
                      </a:moveTo>
                      <a:cubicBezTo>
                        <a:pt x="15807" y="4219"/>
                        <a:pt x="15807" y="4219"/>
                        <a:pt x="15807" y="4219"/>
                      </a:cubicBezTo>
                      <a:cubicBezTo>
                        <a:pt x="12684" y="4219"/>
                        <a:pt x="12684" y="4219"/>
                        <a:pt x="12684" y="4219"/>
                      </a:cubicBezTo>
                      <a:lnTo>
                        <a:pt x="12684" y="1097"/>
                      </a:lnTo>
                      <a:close/>
                      <a:moveTo>
                        <a:pt x="15490" y="16727"/>
                      </a:moveTo>
                      <a:cubicBezTo>
                        <a:pt x="16936" y="17318"/>
                        <a:pt x="16936" y="17318"/>
                        <a:pt x="16936" y="17318"/>
                      </a:cubicBezTo>
                      <a:cubicBezTo>
                        <a:pt x="15585" y="18562"/>
                        <a:pt x="15585" y="18562"/>
                        <a:pt x="15585" y="18562"/>
                      </a:cubicBezTo>
                      <a:lnTo>
                        <a:pt x="15490" y="16727"/>
                      </a:lnTo>
                      <a:close/>
                      <a:moveTo>
                        <a:pt x="20925" y="8058"/>
                      </a:moveTo>
                      <a:cubicBezTo>
                        <a:pt x="20323" y="9513"/>
                        <a:pt x="20323" y="9513"/>
                        <a:pt x="20323" y="9513"/>
                      </a:cubicBezTo>
                      <a:cubicBezTo>
                        <a:pt x="18540" y="8775"/>
                        <a:pt x="18540" y="8775"/>
                        <a:pt x="18540" y="8775"/>
                      </a:cubicBezTo>
                      <a:cubicBezTo>
                        <a:pt x="19141" y="7330"/>
                        <a:pt x="19141" y="7330"/>
                        <a:pt x="19141" y="7330"/>
                      </a:cubicBezTo>
                      <a:cubicBezTo>
                        <a:pt x="19162" y="7277"/>
                        <a:pt x="19194" y="7246"/>
                        <a:pt x="19236" y="7225"/>
                      </a:cubicBezTo>
                      <a:cubicBezTo>
                        <a:pt x="19279" y="7204"/>
                        <a:pt x="19331" y="7204"/>
                        <a:pt x="19374" y="7225"/>
                      </a:cubicBezTo>
                      <a:cubicBezTo>
                        <a:pt x="20819" y="7815"/>
                        <a:pt x="20819" y="7815"/>
                        <a:pt x="20819" y="7815"/>
                      </a:cubicBezTo>
                      <a:cubicBezTo>
                        <a:pt x="20861" y="7836"/>
                        <a:pt x="20904" y="7868"/>
                        <a:pt x="20925" y="7910"/>
                      </a:cubicBezTo>
                      <a:cubicBezTo>
                        <a:pt x="20935" y="7963"/>
                        <a:pt x="20935" y="8005"/>
                        <a:pt x="20925" y="8058"/>
                      </a:cubicBezTo>
                      <a:close/>
                      <a:moveTo>
                        <a:pt x="20925" y="8058"/>
                      </a:moveTo>
                      <a:cubicBezTo>
                        <a:pt x="20925" y="8058"/>
                        <a:pt x="20925" y="8058"/>
                        <a:pt x="20925" y="8058"/>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0" name="Freeform 354"/>
                <p:cNvSpPr/>
                <p:nvPr/>
              </p:nvSpPr>
              <p:spPr>
                <a:xfrm>
                  <a:off x="152984" y="83991"/>
                  <a:ext cx="110989" cy="14999"/>
                </a:xfrm>
                <a:custGeom>
                  <a:avLst/>
                  <a:gdLst/>
                  <a:ahLst/>
                  <a:cxnLst>
                    <a:cxn ang="0">
                      <a:pos x="wd2" y="hd2"/>
                    </a:cxn>
                    <a:cxn ang="5400000">
                      <a:pos x="wd2" y="hd2"/>
                    </a:cxn>
                    <a:cxn ang="10800000">
                      <a:pos x="wd2" y="hd2"/>
                    </a:cxn>
                    <a:cxn ang="16200000">
                      <a:pos x="wd2" y="hd2"/>
                    </a:cxn>
                  </a:cxnLst>
                  <a:rect l="0" t="0" r="r" b="b"/>
                  <a:pathLst>
                    <a:path w="21600" h="21600" extrusionOk="0">
                      <a:moveTo>
                        <a:pt x="20071" y="0"/>
                      </a:moveTo>
                      <a:cubicBezTo>
                        <a:pt x="1479" y="0"/>
                        <a:pt x="1479" y="0"/>
                        <a:pt x="1479" y="0"/>
                      </a:cubicBezTo>
                      <a:cubicBezTo>
                        <a:pt x="641" y="0"/>
                        <a:pt x="0" y="4957"/>
                        <a:pt x="0" y="10623"/>
                      </a:cubicBezTo>
                      <a:cubicBezTo>
                        <a:pt x="0" y="16643"/>
                        <a:pt x="641" y="21600"/>
                        <a:pt x="1479" y="21600"/>
                      </a:cubicBezTo>
                      <a:cubicBezTo>
                        <a:pt x="20071" y="21600"/>
                        <a:pt x="20071" y="21600"/>
                        <a:pt x="20071" y="21600"/>
                      </a:cubicBezTo>
                      <a:cubicBezTo>
                        <a:pt x="20910" y="21600"/>
                        <a:pt x="21600" y="16643"/>
                        <a:pt x="21600" y="10623"/>
                      </a:cubicBezTo>
                      <a:cubicBezTo>
                        <a:pt x="21600" y="4957"/>
                        <a:pt x="20910" y="0"/>
                        <a:pt x="20071" y="0"/>
                      </a:cubicBezTo>
                      <a:close/>
                      <a:moveTo>
                        <a:pt x="20071" y="0"/>
                      </a:moveTo>
                      <a:cubicBezTo>
                        <a:pt x="20071" y="0"/>
                        <a:pt x="20071" y="0"/>
                        <a:pt x="20071" y="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1" name="Freeform 355"/>
                <p:cNvSpPr/>
                <p:nvPr/>
              </p:nvSpPr>
              <p:spPr>
                <a:xfrm>
                  <a:off x="52495" y="163072"/>
                  <a:ext cx="89046" cy="90403"/>
                </a:xfrm>
                <a:custGeom>
                  <a:avLst/>
                  <a:gdLst/>
                  <a:ahLst/>
                  <a:cxnLst>
                    <a:cxn ang="0">
                      <a:pos x="wd2" y="hd2"/>
                    </a:cxn>
                    <a:cxn ang="5400000">
                      <a:pos x="wd2" y="hd2"/>
                    </a:cxn>
                    <a:cxn ang="10800000">
                      <a:pos x="wd2" y="hd2"/>
                    </a:cxn>
                    <a:cxn ang="16200000">
                      <a:pos x="wd2" y="hd2"/>
                    </a:cxn>
                  </a:cxnLst>
                  <a:rect l="0" t="0" r="r" b="b"/>
                  <a:pathLst>
                    <a:path w="21373" h="21343" extrusionOk="0">
                      <a:moveTo>
                        <a:pt x="1815" y="21343"/>
                      </a:moveTo>
                      <a:cubicBezTo>
                        <a:pt x="16397" y="21343"/>
                        <a:pt x="16397" y="21343"/>
                        <a:pt x="16397" y="21343"/>
                      </a:cubicBezTo>
                      <a:cubicBezTo>
                        <a:pt x="17425" y="21343"/>
                        <a:pt x="18212" y="20556"/>
                        <a:pt x="18212" y="19528"/>
                      </a:cubicBezTo>
                      <a:cubicBezTo>
                        <a:pt x="18212" y="6459"/>
                        <a:pt x="18212" y="6459"/>
                        <a:pt x="18212" y="6459"/>
                      </a:cubicBezTo>
                      <a:cubicBezTo>
                        <a:pt x="20995" y="3010"/>
                        <a:pt x="20995" y="3010"/>
                        <a:pt x="20995" y="3010"/>
                      </a:cubicBezTo>
                      <a:cubicBezTo>
                        <a:pt x="21600" y="2163"/>
                        <a:pt x="21479" y="1014"/>
                        <a:pt x="20632" y="409"/>
                      </a:cubicBezTo>
                      <a:cubicBezTo>
                        <a:pt x="19845" y="-257"/>
                        <a:pt x="18696" y="-75"/>
                        <a:pt x="18091" y="711"/>
                      </a:cubicBezTo>
                      <a:cubicBezTo>
                        <a:pt x="16155" y="3131"/>
                        <a:pt x="16155" y="3131"/>
                        <a:pt x="16155" y="3131"/>
                      </a:cubicBezTo>
                      <a:cubicBezTo>
                        <a:pt x="1815" y="3131"/>
                        <a:pt x="1815" y="3131"/>
                        <a:pt x="1815" y="3131"/>
                      </a:cubicBezTo>
                      <a:cubicBezTo>
                        <a:pt x="787" y="3131"/>
                        <a:pt x="0" y="3918"/>
                        <a:pt x="0" y="4946"/>
                      </a:cubicBezTo>
                      <a:cubicBezTo>
                        <a:pt x="0" y="19528"/>
                        <a:pt x="0" y="19528"/>
                        <a:pt x="0" y="19528"/>
                      </a:cubicBezTo>
                      <a:cubicBezTo>
                        <a:pt x="0" y="20556"/>
                        <a:pt x="787" y="21343"/>
                        <a:pt x="1815" y="21343"/>
                      </a:cubicBezTo>
                      <a:close/>
                      <a:moveTo>
                        <a:pt x="3691" y="6822"/>
                      </a:moveTo>
                      <a:cubicBezTo>
                        <a:pt x="13311" y="6822"/>
                        <a:pt x="13311" y="6822"/>
                        <a:pt x="13311" y="6822"/>
                      </a:cubicBezTo>
                      <a:cubicBezTo>
                        <a:pt x="10346" y="10513"/>
                        <a:pt x="10346" y="10513"/>
                        <a:pt x="10346" y="10513"/>
                      </a:cubicBezTo>
                      <a:cubicBezTo>
                        <a:pt x="8289" y="8456"/>
                        <a:pt x="8289" y="8456"/>
                        <a:pt x="8289" y="8456"/>
                      </a:cubicBezTo>
                      <a:cubicBezTo>
                        <a:pt x="7563" y="7790"/>
                        <a:pt x="6413" y="7790"/>
                        <a:pt x="5687" y="8456"/>
                      </a:cubicBezTo>
                      <a:cubicBezTo>
                        <a:pt x="4961" y="9182"/>
                        <a:pt x="4961" y="10392"/>
                        <a:pt x="5687" y="11057"/>
                      </a:cubicBezTo>
                      <a:cubicBezTo>
                        <a:pt x="9197" y="14627"/>
                        <a:pt x="9197" y="14627"/>
                        <a:pt x="9197" y="14627"/>
                      </a:cubicBezTo>
                      <a:cubicBezTo>
                        <a:pt x="9560" y="14930"/>
                        <a:pt x="10044" y="15111"/>
                        <a:pt x="10528" y="15111"/>
                      </a:cubicBezTo>
                      <a:cubicBezTo>
                        <a:pt x="10528" y="15111"/>
                        <a:pt x="10588" y="15111"/>
                        <a:pt x="10649" y="15111"/>
                      </a:cubicBezTo>
                      <a:cubicBezTo>
                        <a:pt x="11133" y="15111"/>
                        <a:pt x="11617" y="14869"/>
                        <a:pt x="11980" y="14446"/>
                      </a:cubicBezTo>
                      <a:cubicBezTo>
                        <a:pt x="14521" y="11178"/>
                        <a:pt x="14521" y="11178"/>
                        <a:pt x="14521" y="11178"/>
                      </a:cubicBezTo>
                      <a:cubicBezTo>
                        <a:pt x="14521" y="17652"/>
                        <a:pt x="14521" y="17652"/>
                        <a:pt x="14521" y="17652"/>
                      </a:cubicBezTo>
                      <a:cubicBezTo>
                        <a:pt x="3691" y="17652"/>
                        <a:pt x="3691" y="17652"/>
                        <a:pt x="3691" y="17652"/>
                      </a:cubicBezTo>
                      <a:lnTo>
                        <a:pt x="3691" y="6822"/>
                      </a:lnTo>
                      <a:close/>
                      <a:moveTo>
                        <a:pt x="3691" y="6822"/>
                      </a:moveTo>
                      <a:cubicBezTo>
                        <a:pt x="3691" y="6822"/>
                        <a:pt x="3691" y="6822"/>
                        <a:pt x="3691" y="6822"/>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2" name="Freeform 356"/>
                <p:cNvSpPr/>
                <p:nvPr/>
              </p:nvSpPr>
              <p:spPr>
                <a:xfrm>
                  <a:off x="166483" y="188980"/>
                  <a:ext cx="179982" cy="14999"/>
                </a:xfrm>
                <a:custGeom>
                  <a:avLst/>
                  <a:gdLst/>
                  <a:ahLst/>
                  <a:cxnLst>
                    <a:cxn ang="0">
                      <a:pos x="wd2" y="hd2"/>
                    </a:cxn>
                    <a:cxn ang="5400000">
                      <a:pos x="wd2" y="hd2"/>
                    </a:cxn>
                    <a:cxn ang="10800000">
                      <a:pos x="wd2" y="hd2"/>
                    </a:cxn>
                    <a:cxn ang="16200000">
                      <a:pos x="wd2" y="hd2"/>
                    </a:cxn>
                  </a:cxnLst>
                  <a:rect l="0" t="0" r="r" b="b"/>
                  <a:pathLst>
                    <a:path w="21600" h="21600" extrusionOk="0">
                      <a:moveTo>
                        <a:pt x="20690" y="0"/>
                      </a:moveTo>
                      <a:cubicBezTo>
                        <a:pt x="940" y="0"/>
                        <a:pt x="940" y="0"/>
                        <a:pt x="940" y="0"/>
                      </a:cubicBezTo>
                      <a:cubicBezTo>
                        <a:pt x="425" y="0"/>
                        <a:pt x="0" y="4957"/>
                        <a:pt x="0" y="10977"/>
                      </a:cubicBezTo>
                      <a:cubicBezTo>
                        <a:pt x="0" y="16643"/>
                        <a:pt x="425" y="21600"/>
                        <a:pt x="940" y="21600"/>
                      </a:cubicBezTo>
                      <a:cubicBezTo>
                        <a:pt x="20690" y="21600"/>
                        <a:pt x="20690" y="21600"/>
                        <a:pt x="20690" y="21600"/>
                      </a:cubicBezTo>
                      <a:cubicBezTo>
                        <a:pt x="21175" y="21600"/>
                        <a:pt x="21600" y="16643"/>
                        <a:pt x="21600" y="10977"/>
                      </a:cubicBezTo>
                      <a:cubicBezTo>
                        <a:pt x="21600" y="4957"/>
                        <a:pt x="21175" y="0"/>
                        <a:pt x="20690" y="0"/>
                      </a:cubicBezTo>
                      <a:close/>
                      <a:moveTo>
                        <a:pt x="20690" y="0"/>
                      </a:moveTo>
                      <a:cubicBezTo>
                        <a:pt x="20690" y="0"/>
                        <a:pt x="20690" y="0"/>
                        <a:pt x="20690" y="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3" name="Freeform 357"/>
                <p:cNvSpPr/>
                <p:nvPr/>
              </p:nvSpPr>
              <p:spPr>
                <a:xfrm>
                  <a:off x="166483" y="226477"/>
                  <a:ext cx="148486" cy="14999"/>
                </a:xfrm>
                <a:custGeom>
                  <a:avLst/>
                  <a:gdLst/>
                  <a:ahLst/>
                  <a:cxnLst>
                    <a:cxn ang="0">
                      <a:pos x="wd2" y="hd2"/>
                    </a:cxn>
                    <a:cxn ang="5400000">
                      <a:pos x="wd2" y="hd2"/>
                    </a:cxn>
                    <a:cxn ang="10800000">
                      <a:pos x="wd2" y="hd2"/>
                    </a:cxn>
                    <a:cxn ang="16200000">
                      <a:pos x="wd2" y="hd2"/>
                    </a:cxn>
                  </a:cxnLst>
                  <a:rect l="0" t="0" r="r" b="b"/>
                  <a:pathLst>
                    <a:path w="21600" h="21600" extrusionOk="0">
                      <a:moveTo>
                        <a:pt x="1147" y="21600"/>
                      </a:moveTo>
                      <a:cubicBezTo>
                        <a:pt x="20490" y="21600"/>
                        <a:pt x="20490" y="21600"/>
                        <a:pt x="20490" y="21600"/>
                      </a:cubicBezTo>
                      <a:cubicBezTo>
                        <a:pt x="21119" y="21600"/>
                        <a:pt x="21600" y="16643"/>
                        <a:pt x="21600" y="10623"/>
                      </a:cubicBezTo>
                      <a:cubicBezTo>
                        <a:pt x="21600" y="4957"/>
                        <a:pt x="21119" y="0"/>
                        <a:pt x="20490" y="0"/>
                      </a:cubicBezTo>
                      <a:cubicBezTo>
                        <a:pt x="1147" y="0"/>
                        <a:pt x="1147" y="0"/>
                        <a:pt x="1147" y="0"/>
                      </a:cubicBezTo>
                      <a:cubicBezTo>
                        <a:pt x="518" y="0"/>
                        <a:pt x="0" y="4957"/>
                        <a:pt x="0" y="10623"/>
                      </a:cubicBezTo>
                      <a:cubicBezTo>
                        <a:pt x="0" y="16643"/>
                        <a:pt x="518" y="21600"/>
                        <a:pt x="1147" y="21600"/>
                      </a:cubicBezTo>
                      <a:close/>
                      <a:moveTo>
                        <a:pt x="1147" y="21600"/>
                      </a:moveTo>
                      <a:cubicBezTo>
                        <a:pt x="1147" y="21600"/>
                        <a:pt x="1147" y="21600"/>
                        <a:pt x="1147" y="2160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4" name="Freeform 358"/>
                <p:cNvSpPr/>
                <p:nvPr/>
              </p:nvSpPr>
              <p:spPr>
                <a:xfrm>
                  <a:off x="52495" y="264914"/>
                  <a:ext cx="89046" cy="90550"/>
                </a:xfrm>
                <a:custGeom>
                  <a:avLst/>
                  <a:gdLst/>
                  <a:ahLst/>
                  <a:cxnLst>
                    <a:cxn ang="0">
                      <a:pos x="wd2" y="hd2"/>
                    </a:cxn>
                    <a:cxn ang="5400000">
                      <a:pos x="wd2" y="hd2"/>
                    </a:cxn>
                    <a:cxn ang="10800000">
                      <a:pos x="wd2" y="hd2"/>
                    </a:cxn>
                    <a:cxn ang="16200000">
                      <a:pos x="wd2" y="hd2"/>
                    </a:cxn>
                  </a:cxnLst>
                  <a:rect l="0" t="0" r="r" b="b"/>
                  <a:pathLst>
                    <a:path w="21373" h="21378" extrusionOk="0">
                      <a:moveTo>
                        <a:pt x="0" y="19502"/>
                      </a:moveTo>
                      <a:cubicBezTo>
                        <a:pt x="0" y="20531"/>
                        <a:pt x="787" y="21378"/>
                        <a:pt x="1815" y="21378"/>
                      </a:cubicBezTo>
                      <a:cubicBezTo>
                        <a:pt x="16397" y="21378"/>
                        <a:pt x="16397" y="21378"/>
                        <a:pt x="16397" y="21378"/>
                      </a:cubicBezTo>
                      <a:cubicBezTo>
                        <a:pt x="17425" y="21378"/>
                        <a:pt x="18212" y="20531"/>
                        <a:pt x="18212" y="19502"/>
                      </a:cubicBezTo>
                      <a:cubicBezTo>
                        <a:pt x="18212" y="6494"/>
                        <a:pt x="18212" y="6494"/>
                        <a:pt x="18212" y="6494"/>
                      </a:cubicBezTo>
                      <a:cubicBezTo>
                        <a:pt x="20995" y="2985"/>
                        <a:pt x="20995" y="2985"/>
                        <a:pt x="20995" y="2985"/>
                      </a:cubicBezTo>
                      <a:cubicBezTo>
                        <a:pt x="21600" y="2198"/>
                        <a:pt x="21479" y="1049"/>
                        <a:pt x="20632" y="383"/>
                      </a:cubicBezTo>
                      <a:cubicBezTo>
                        <a:pt x="19845" y="-222"/>
                        <a:pt x="18696" y="-101"/>
                        <a:pt x="18091" y="686"/>
                      </a:cubicBezTo>
                      <a:cubicBezTo>
                        <a:pt x="16155" y="3106"/>
                        <a:pt x="16155" y="3106"/>
                        <a:pt x="16155" y="3106"/>
                      </a:cubicBezTo>
                      <a:cubicBezTo>
                        <a:pt x="1815" y="3106"/>
                        <a:pt x="1815" y="3106"/>
                        <a:pt x="1815" y="3106"/>
                      </a:cubicBezTo>
                      <a:cubicBezTo>
                        <a:pt x="787" y="3106"/>
                        <a:pt x="0" y="3953"/>
                        <a:pt x="0" y="4981"/>
                      </a:cubicBezTo>
                      <a:lnTo>
                        <a:pt x="0" y="19502"/>
                      </a:lnTo>
                      <a:close/>
                      <a:moveTo>
                        <a:pt x="3691" y="6796"/>
                      </a:moveTo>
                      <a:cubicBezTo>
                        <a:pt x="13311" y="6796"/>
                        <a:pt x="13311" y="6796"/>
                        <a:pt x="13311" y="6796"/>
                      </a:cubicBezTo>
                      <a:cubicBezTo>
                        <a:pt x="10346" y="10548"/>
                        <a:pt x="10346" y="10548"/>
                        <a:pt x="10346" y="10548"/>
                      </a:cubicBezTo>
                      <a:cubicBezTo>
                        <a:pt x="8289" y="8491"/>
                        <a:pt x="8289" y="8491"/>
                        <a:pt x="8289" y="8491"/>
                      </a:cubicBezTo>
                      <a:cubicBezTo>
                        <a:pt x="7563" y="7765"/>
                        <a:pt x="6413" y="7765"/>
                        <a:pt x="5687" y="8491"/>
                      </a:cubicBezTo>
                      <a:cubicBezTo>
                        <a:pt x="4961" y="9217"/>
                        <a:pt x="4961" y="10366"/>
                        <a:pt x="5687" y="11092"/>
                      </a:cubicBezTo>
                      <a:cubicBezTo>
                        <a:pt x="9197" y="14602"/>
                        <a:pt x="9197" y="14602"/>
                        <a:pt x="9197" y="14602"/>
                      </a:cubicBezTo>
                      <a:cubicBezTo>
                        <a:pt x="9560" y="14965"/>
                        <a:pt x="10044" y="15146"/>
                        <a:pt x="10528" y="15146"/>
                      </a:cubicBezTo>
                      <a:cubicBezTo>
                        <a:pt x="10528" y="15146"/>
                        <a:pt x="10588" y="15146"/>
                        <a:pt x="10649" y="15146"/>
                      </a:cubicBezTo>
                      <a:cubicBezTo>
                        <a:pt x="11133" y="15086"/>
                        <a:pt x="11617" y="14844"/>
                        <a:pt x="11980" y="14420"/>
                      </a:cubicBezTo>
                      <a:cubicBezTo>
                        <a:pt x="14521" y="11153"/>
                        <a:pt x="14521" y="11153"/>
                        <a:pt x="14521" y="11153"/>
                      </a:cubicBezTo>
                      <a:cubicBezTo>
                        <a:pt x="14521" y="17687"/>
                        <a:pt x="14521" y="17687"/>
                        <a:pt x="14521" y="17687"/>
                      </a:cubicBezTo>
                      <a:cubicBezTo>
                        <a:pt x="3691" y="17687"/>
                        <a:pt x="3691" y="17687"/>
                        <a:pt x="3691" y="17687"/>
                      </a:cubicBezTo>
                      <a:lnTo>
                        <a:pt x="3691" y="6796"/>
                      </a:lnTo>
                      <a:close/>
                      <a:moveTo>
                        <a:pt x="3691" y="6796"/>
                      </a:moveTo>
                      <a:cubicBezTo>
                        <a:pt x="3691" y="6796"/>
                        <a:pt x="3691" y="6796"/>
                        <a:pt x="3691" y="6796"/>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5" name="Freeform 359"/>
                <p:cNvSpPr/>
                <p:nvPr/>
              </p:nvSpPr>
              <p:spPr>
                <a:xfrm>
                  <a:off x="166483" y="290969"/>
                  <a:ext cx="179982" cy="15000"/>
                </a:xfrm>
                <a:custGeom>
                  <a:avLst/>
                  <a:gdLst/>
                  <a:ahLst/>
                  <a:cxnLst>
                    <a:cxn ang="0">
                      <a:pos x="wd2" y="hd2"/>
                    </a:cxn>
                    <a:cxn ang="5400000">
                      <a:pos x="wd2" y="hd2"/>
                    </a:cxn>
                    <a:cxn ang="10800000">
                      <a:pos x="wd2" y="hd2"/>
                    </a:cxn>
                    <a:cxn ang="16200000">
                      <a:pos x="wd2" y="hd2"/>
                    </a:cxn>
                  </a:cxnLst>
                  <a:rect l="0" t="0" r="r" b="b"/>
                  <a:pathLst>
                    <a:path w="21600" h="21600" extrusionOk="0">
                      <a:moveTo>
                        <a:pt x="20690" y="0"/>
                      </a:moveTo>
                      <a:cubicBezTo>
                        <a:pt x="940" y="0"/>
                        <a:pt x="940" y="0"/>
                        <a:pt x="940" y="0"/>
                      </a:cubicBezTo>
                      <a:cubicBezTo>
                        <a:pt x="425" y="0"/>
                        <a:pt x="0" y="4680"/>
                        <a:pt x="0" y="10800"/>
                      </a:cubicBezTo>
                      <a:cubicBezTo>
                        <a:pt x="0" y="16920"/>
                        <a:pt x="425" y="21600"/>
                        <a:pt x="940" y="21600"/>
                      </a:cubicBezTo>
                      <a:cubicBezTo>
                        <a:pt x="20690" y="21600"/>
                        <a:pt x="20690" y="21600"/>
                        <a:pt x="20690" y="21600"/>
                      </a:cubicBezTo>
                      <a:cubicBezTo>
                        <a:pt x="21175" y="21600"/>
                        <a:pt x="21600" y="16920"/>
                        <a:pt x="21600" y="10800"/>
                      </a:cubicBezTo>
                      <a:cubicBezTo>
                        <a:pt x="21600" y="4680"/>
                        <a:pt x="21175" y="0"/>
                        <a:pt x="20690" y="0"/>
                      </a:cubicBezTo>
                      <a:close/>
                      <a:moveTo>
                        <a:pt x="20690" y="0"/>
                      </a:moveTo>
                      <a:cubicBezTo>
                        <a:pt x="20690" y="0"/>
                        <a:pt x="20690" y="0"/>
                        <a:pt x="20690" y="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6" name="Freeform 360"/>
                <p:cNvSpPr/>
                <p:nvPr/>
              </p:nvSpPr>
              <p:spPr>
                <a:xfrm>
                  <a:off x="166483" y="326966"/>
                  <a:ext cx="64495" cy="14999"/>
                </a:xfrm>
                <a:custGeom>
                  <a:avLst/>
                  <a:gdLst/>
                  <a:ahLst/>
                  <a:cxnLst>
                    <a:cxn ang="0">
                      <a:pos x="wd2" y="hd2"/>
                    </a:cxn>
                    <a:cxn ang="5400000">
                      <a:pos x="wd2" y="hd2"/>
                    </a:cxn>
                    <a:cxn ang="10800000">
                      <a:pos x="wd2" y="hd2"/>
                    </a:cxn>
                    <a:cxn ang="16200000">
                      <a:pos x="wd2" y="hd2"/>
                    </a:cxn>
                  </a:cxnLst>
                  <a:rect l="0" t="0" r="r" b="b"/>
                  <a:pathLst>
                    <a:path w="21600" h="21600" extrusionOk="0">
                      <a:moveTo>
                        <a:pt x="2616" y="21600"/>
                      </a:moveTo>
                      <a:cubicBezTo>
                        <a:pt x="18984" y="21600"/>
                        <a:pt x="18984" y="21600"/>
                        <a:pt x="18984" y="21600"/>
                      </a:cubicBezTo>
                      <a:cubicBezTo>
                        <a:pt x="20419" y="21600"/>
                        <a:pt x="21600" y="16920"/>
                        <a:pt x="21600" y="10800"/>
                      </a:cubicBezTo>
                      <a:cubicBezTo>
                        <a:pt x="21600" y="4680"/>
                        <a:pt x="20419" y="0"/>
                        <a:pt x="18984" y="0"/>
                      </a:cubicBezTo>
                      <a:cubicBezTo>
                        <a:pt x="2616" y="0"/>
                        <a:pt x="2616" y="0"/>
                        <a:pt x="2616" y="0"/>
                      </a:cubicBezTo>
                      <a:cubicBezTo>
                        <a:pt x="1181" y="0"/>
                        <a:pt x="0" y="4680"/>
                        <a:pt x="0" y="10800"/>
                      </a:cubicBezTo>
                      <a:cubicBezTo>
                        <a:pt x="0" y="16920"/>
                        <a:pt x="1181" y="21600"/>
                        <a:pt x="2616" y="21600"/>
                      </a:cubicBezTo>
                      <a:close/>
                      <a:moveTo>
                        <a:pt x="2616" y="21600"/>
                      </a:moveTo>
                      <a:cubicBezTo>
                        <a:pt x="2616" y="21600"/>
                        <a:pt x="2616" y="21600"/>
                        <a:pt x="2616" y="2160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7" name="Freeform 361"/>
                <p:cNvSpPr/>
                <p:nvPr/>
              </p:nvSpPr>
              <p:spPr>
                <a:xfrm>
                  <a:off x="52495" y="379461"/>
                  <a:ext cx="76493" cy="76493"/>
                </a:xfrm>
                <a:custGeom>
                  <a:avLst/>
                  <a:gdLst/>
                  <a:ahLst/>
                  <a:cxnLst>
                    <a:cxn ang="0">
                      <a:pos x="wd2" y="hd2"/>
                    </a:cxn>
                    <a:cxn ang="5400000">
                      <a:pos x="wd2" y="hd2"/>
                    </a:cxn>
                    <a:cxn ang="10800000">
                      <a:pos x="wd2" y="hd2"/>
                    </a:cxn>
                    <a:cxn ang="16200000">
                      <a:pos x="wd2" y="hd2"/>
                    </a:cxn>
                  </a:cxnLst>
                  <a:rect l="0" t="0" r="r" b="b"/>
                  <a:pathLst>
                    <a:path w="21600" h="21600" extrusionOk="0">
                      <a:moveTo>
                        <a:pt x="0" y="19447"/>
                      </a:moveTo>
                      <a:cubicBezTo>
                        <a:pt x="0" y="20595"/>
                        <a:pt x="933" y="21600"/>
                        <a:pt x="2153" y="21600"/>
                      </a:cubicBezTo>
                      <a:cubicBezTo>
                        <a:pt x="19447" y="21600"/>
                        <a:pt x="19447" y="21600"/>
                        <a:pt x="19447" y="21600"/>
                      </a:cubicBezTo>
                      <a:cubicBezTo>
                        <a:pt x="20667" y="21600"/>
                        <a:pt x="21600" y="20595"/>
                        <a:pt x="21600" y="19447"/>
                      </a:cubicBezTo>
                      <a:cubicBezTo>
                        <a:pt x="21600" y="2153"/>
                        <a:pt x="21600" y="2153"/>
                        <a:pt x="21600" y="2153"/>
                      </a:cubicBezTo>
                      <a:cubicBezTo>
                        <a:pt x="21600" y="933"/>
                        <a:pt x="20667" y="0"/>
                        <a:pt x="19447" y="0"/>
                      </a:cubicBezTo>
                      <a:cubicBezTo>
                        <a:pt x="2153" y="0"/>
                        <a:pt x="2153" y="0"/>
                        <a:pt x="2153" y="0"/>
                      </a:cubicBezTo>
                      <a:cubicBezTo>
                        <a:pt x="933" y="0"/>
                        <a:pt x="0" y="933"/>
                        <a:pt x="0" y="2153"/>
                      </a:cubicBezTo>
                      <a:lnTo>
                        <a:pt x="0" y="19447"/>
                      </a:lnTo>
                      <a:close/>
                      <a:moveTo>
                        <a:pt x="4377" y="4377"/>
                      </a:moveTo>
                      <a:cubicBezTo>
                        <a:pt x="17223" y="4377"/>
                        <a:pt x="17223" y="4377"/>
                        <a:pt x="17223" y="4377"/>
                      </a:cubicBezTo>
                      <a:cubicBezTo>
                        <a:pt x="17223" y="17223"/>
                        <a:pt x="17223" y="17223"/>
                        <a:pt x="17223" y="17223"/>
                      </a:cubicBezTo>
                      <a:cubicBezTo>
                        <a:pt x="4377" y="17223"/>
                        <a:pt x="4377" y="17223"/>
                        <a:pt x="4377" y="17223"/>
                      </a:cubicBezTo>
                      <a:lnTo>
                        <a:pt x="4377" y="4377"/>
                      </a:lnTo>
                      <a:close/>
                      <a:moveTo>
                        <a:pt x="4377" y="4377"/>
                      </a:moveTo>
                      <a:cubicBezTo>
                        <a:pt x="4377" y="4377"/>
                        <a:pt x="4377" y="4377"/>
                        <a:pt x="4377" y="4377"/>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8" name="Freeform 362"/>
                <p:cNvSpPr/>
                <p:nvPr/>
              </p:nvSpPr>
              <p:spPr>
                <a:xfrm>
                  <a:off x="166483" y="391459"/>
                  <a:ext cx="179982" cy="15000"/>
                </a:xfrm>
                <a:custGeom>
                  <a:avLst/>
                  <a:gdLst/>
                  <a:ahLst/>
                  <a:cxnLst>
                    <a:cxn ang="0">
                      <a:pos x="wd2" y="hd2"/>
                    </a:cxn>
                    <a:cxn ang="5400000">
                      <a:pos x="wd2" y="hd2"/>
                    </a:cxn>
                    <a:cxn ang="10800000">
                      <a:pos x="wd2" y="hd2"/>
                    </a:cxn>
                    <a:cxn ang="16200000">
                      <a:pos x="wd2" y="hd2"/>
                    </a:cxn>
                  </a:cxnLst>
                  <a:rect l="0" t="0" r="r" b="b"/>
                  <a:pathLst>
                    <a:path w="21600" h="21600" extrusionOk="0">
                      <a:moveTo>
                        <a:pt x="21600" y="10623"/>
                      </a:moveTo>
                      <a:cubicBezTo>
                        <a:pt x="21600" y="4957"/>
                        <a:pt x="21175" y="0"/>
                        <a:pt x="20690" y="0"/>
                      </a:cubicBezTo>
                      <a:cubicBezTo>
                        <a:pt x="940" y="0"/>
                        <a:pt x="940" y="0"/>
                        <a:pt x="940" y="0"/>
                      </a:cubicBezTo>
                      <a:cubicBezTo>
                        <a:pt x="425" y="0"/>
                        <a:pt x="0" y="4957"/>
                        <a:pt x="0" y="10623"/>
                      </a:cubicBezTo>
                      <a:cubicBezTo>
                        <a:pt x="0" y="16643"/>
                        <a:pt x="425" y="21600"/>
                        <a:pt x="940" y="21600"/>
                      </a:cubicBezTo>
                      <a:cubicBezTo>
                        <a:pt x="20690" y="21600"/>
                        <a:pt x="20690" y="21600"/>
                        <a:pt x="20690" y="21600"/>
                      </a:cubicBezTo>
                      <a:cubicBezTo>
                        <a:pt x="21175" y="21600"/>
                        <a:pt x="21600" y="16643"/>
                        <a:pt x="21600" y="10623"/>
                      </a:cubicBezTo>
                      <a:close/>
                      <a:moveTo>
                        <a:pt x="21600" y="10623"/>
                      </a:moveTo>
                      <a:cubicBezTo>
                        <a:pt x="21600" y="10623"/>
                        <a:pt x="21600" y="10623"/>
                        <a:pt x="21600" y="10623"/>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09" name="Freeform 363"/>
                <p:cNvSpPr/>
                <p:nvPr/>
              </p:nvSpPr>
              <p:spPr>
                <a:xfrm>
                  <a:off x="166483" y="428955"/>
                  <a:ext cx="155985" cy="14999"/>
                </a:xfrm>
                <a:custGeom>
                  <a:avLst/>
                  <a:gdLst/>
                  <a:ahLst/>
                  <a:cxnLst>
                    <a:cxn ang="0">
                      <a:pos x="wd2" y="hd2"/>
                    </a:cxn>
                    <a:cxn ang="5400000">
                      <a:pos x="wd2" y="hd2"/>
                    </a:cxn>
                    <a:cxn ang="10800000">
                      <a:pos x="wd2" y="hd2"/>
                    </a:cxn>
                    <a:cxn ang="16200000">
                      <a:pos x="wd2" y="hd2"/>
                    </a:cxn>
                  </a:cxnLst>
                  <a:rect l="0" t="0" r="r" b="b"/>
                  <a:pathLst>
                    <a:path w="21600" h="21600" extrusionOk="0">
                      <a:moveTo>
                        <a:pt x="1089" y="0"/>
                      </a:moveTo>
                      <a:cubicBezTo>
                        <a:pt x="492" y="0"/>
                        <a:pt x="0" y="4957"/>
                        <a:pt x="0" y="10623"/>
                      </a:cubicBezTo>
                      <a:cubicBezTo>
                        <a:pt x="0" y="16643"/>
                        <a:pt x="492" y="21600"/>
                        <a:pt x="1089" y="21600"/>
                      </a:cubicBezTo>
                      <a:cubicBezTo>
                        <a:pt x="20511" y="21600"/>
                        <a:pt x="20511" y="21600"/>
                        <a:pt x="20511" y="21600"/>
                      </a:cubicBezTo>
                      <a:cubicBezTo>
                        <a:pt x="21108" y="21600"/>
                        <a:pt x="21600" y="16643"/>
                        <a:pt x="21600" y="10623"/>
                      </a:cubicBezTo>
                      <a:cubicBezTo>
                        <a:pt x="21600" y="4957"/>
                        <a:pt x="21108" y="0"/>
                        <a:pt x="20511" y="0"/>
                      </a:cubicBezTo>
                      <a:lnTo>
                        <a:pt x="1089" y="0"/>
                      </a:lnTo>
                      <a:close/>
                      <a:moveTo>
                        <a:pt x="1089" y="0"/>
                      </a:moveTo>
                      <a:cubicBezTo>
                        <a:pt x="1089" y="0"/>
                        <a:pt x="1089" y="0"/>
                        <a:pt x="1089" y="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sp>
          <p:nvSpPr>
            <p:cNvPr id="112" name="TextBox 32"/>
            <p:cNvSpPr txBox="1"/>
            <p:nvPr/>
          </p:nvSpPr>
          <p:spPr>
            <a:xfrm>
              <a:off x="1522429" y="109822"/>
              <a:ext cx="1860194" cy="92332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2100">
                  <a:solidFill>
                    <a:srgbClr val="262626"/>
                  </a:solidFill>
                  <a:latin typeface="Poppins ExtraBold"/>
                  <a:ea typeface="Poppins ExtraBold"/>
                  <a:cs typeface="Poppins ExtraBold"/>
                  <a:sym typeface="Poppins ExtraBold"/>
                </a:defRPr>
              </a:lvl1pPr>
            </a:lstStyle>
            <a:p>
              <a:r>
                <a:rPr sz="1800" dirty="0">
                  <a:latin typeface="Arial Black" panose="020B0A04020102020204" pitchFamily="34" charset="0"/>
                </a:rPr>
                <a:t>Curriculum and Assessment</a:t>
              </a:r>
            </a:p>
          </p:txBody>
        </p:sp>
      </p:grpSp>
      <p:grpSp>
        <p:nvGrpSpPr>
          <p:cNvPr id="124" name="Group"/>
          <p:cNvGrpSpPr/>
          <p:nvPr/>
        </p:nvGrpSpPr>
        <p:grpSpPr>
          <a:xfrm>
            <a:off x="7687780" y="3156123"/>
            <a:ext cx="3578112" cy="1193817"/>
            <a:chOff x="-1" y="0"/>
            <a:chExt cx="3578111" cy="1193815"/>
          </a:xfrm>
        </p:grpSpPr>
        <p:grpSp>
          <p:nvGrpSpPr>
            <p:cNvPr id="122" name="Group 69"/>
            <p:cNvGrpSpPr/>
            <p:nvPr/>
          </p:nvGrpSpPr>
          <p:grpSpPr>
            <a:xfrm>
              <a:off x="-1" y="0"/>
              <a:ext cx="3578111" cy="1193815"/>
              <a:chOff x="0" y="0"/>
              <a:chExt cx="3578109" cy="1193814"/>
            </a:xfrm>
          </p:grpSpPr>
          <p:grpSp>
            <p:nvGrpSpPr>
              <p:cNvPr id="116" name="Group 3"/>
              <p:cNvGrpSpPr/>
              <p:nvPr/>
            </p:nvGrpSpPr>
            <p:grpSpPr>
              <a:xfrm>
                <a:off x="-1" y="-1"/>
                <a:ext cx="3578111" cy="1193816"/>
                <a:chOff x="0" y="0"/>
                <a:chExt cx="3578109" cy="1193814"/>
              </a:xfrm>
            </p:grpSpPr>
            <p:sp>
              <p:nvSpPr>
                <p:cNvPr id="114" name="Freeform 36"/>
                <p:cNvSpPr/>
                <p:nvPr/>
              </p:nvSpPr>
              <p:spPr>
                <a:xfrm>
                  <a:off x="603733" y="-1"/>
                  <a:ext cx="2974377" cy="1193816"/>
                </a:xfrm>
                <a:custGeom>
                  <a:avLst/>
                  <a:gdLst/>
                  <a:ahLst/>
                  <a:cxnLst>
                    <a:cxn ang="0">
                      <a:pos x="wd2" y="hd2"/>
                    </a:cxn>
                    <a:cxn ang="5400000">
                      <a:pos x="wd2" y="hd2"/>
                    </a:cxn>
                    <a:cxn ang="10800000">
                      <a:pos x="wd2" y="hd2"/>
                    </a:cxn>
                    <a:cxn ang="16200000">
                      <a:pos x="wd2" y="hd2"/>
                    </a:cxn>
                  </a:cxnLst>
                  <a:rect l="0" t="0" r="r" b="b"/>
                  <a:pathLst>
                    <a:path w="21600" h="21600" extrusionOk="0">
                      <a:moveTo>
                        <a:pt x="682" y="21600"/>
                      </a:moveTo>
                      <a:cubicBezTo>
                        <a:pt x="20918" y="21600"/>
                        <a:pt x="20918" y="21600"/>
                        <a:pt x="20918" y="21600"/>
                      </a:cubicBezTo>
                      <a:cubicBezTo>
                        <a:pt x="21288" y="21600"/>
                        <a:pt x="21600" y="21040"/>
                        <a:pt x="21600" y="20320"/>
                      </a:cubicBezTo>
                      <a:cubicBezTo>
                        <a:pt x="21600" y="1280"/>
                        <a:pt x="21600" y="1280"/>
                        <a:pt x="21600" y="1280"/>
                      </a:cubicBezTo>
                      <a:cubicBezTo>
                        <a:pt x="21600" y="587"/>
                        <a:pt x="21288" y="0"/>
                        <a:pt x="20918" y="0"/>
                      </a:cubicBezTo>
                      <a:cubicBezTo>
                        <a:pt x="682" y="0"/>
                        <a:pt x="682" y="0"/>
                        <a:pt x="682" y="0"/>
                      </a:cubicBezTo>
                      <a:cubicBezTo>
                        <a:pt x="312" y="0"/>
                        <a:pt x="0" y="587"/>
                        <a:pt x="0" y="1280"/>
                      </a:cubicBezTo>
                      <a:cubicBezTo>
                        <a:pt x="0" y="20320"/>
                        <a:pt x="0" y="20320"/>
                        <a:pt x="0" y="20320"/>
                      </a:cubicBezTo>
                      <a:cubicBezTo>
                        <a:pt x="0" y="21040"/>
                        <a:pt x="312" y="21600"/>
                        <a:pt x="682" y="21600"/>
                      </a:cubicBezTo>
                      <a:close/>
                    </a:path>
                  </a:pathLst>
                </a:custGeom>
                <a:solidFill>
                  <a:srgbClr val="B2E2E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15" name="Freeform 37"/>
                <p:cNvSpPr/>
                <p:nvPr/>
              </p:nvSpPr>
              <p:spPr>
                <a:xfrm>
                  <a:off x="-1" y="-1"/>
                  <a:ext cx="1207468" cy="1193816"/>
                </a:xfrm>
                <a:custGeom>
                  <a:avLst/>
                  <a:gdLst/>
                  <a:ahLst/>
                  <a:cxnLst>
                    <a:cxn ang="0">
                      <a:pos x="wd2" y="hd2"/>
                    </a:cxn>
                    <a:cxn ang="5400000">
                      <a:pos x="wd2" y="hd2"/>
                    </a:cxn>
                    <a:cxn ang="10800000">
                      <a:pos x="wd2" y="hd2"/>
                    </a:cxn>
                    <a:cxn ang="16200000">
                      <a:pos x="wd2" y="hd2"/>
                    </a:cxn>
                  </a:cxnLst>
                  <a:rect l="0" t="0" r="r" b="b"/>
                  <a:pathLst>
                    <a:path w="21600" h="21600" extrusionOk="0">
                      <a:moveTo>
                        <a:pt x="1280" y="21600"/>
                      </a:moveTo>
                      <a:cubicBezTo>
                        <a:pt x="20320" y="21600"/>
                        <a:pt x="20320" y="21600"/>
                        <a:pt x="20320" y="21600"/>
                      </a:cubicBezTo>
                      <a:cubicBezTo>
                        <a:pt x="21013" y="21600"/>
                        <a:pt x="21600" y="21040"/>
                        <a:pt x="21600" y="20320"/>
                      </a:cubicBezTo>
                      <a:cubicBezTo>
                        <a:pt x="21600" y="1280"/>
                        <a:pt x="21600" y="1280"/>
                        <a:pt x="21600" y="1280"/>
                      </a:cubicBezTo>
                      <a:cubicBezTo>
                        <a:pt x="21600" y="587"/>
                        <a:pt x="21013" y="0"/>
                        <a:pt x="20320" y="0"/>
                      </a:cubicBezTo>
                      <a:cubicBezTo>
                        <a:pt x="1280" y="0"/>
                        <a:pt x="1280" y="0"/>
                        <a:pt x="1280" y="0"/>
                      </a:cubicBezTo>
                      <a:cubicBezTo>
                        <a:pt x="587" y="0"/>
                        <a:pt x="0" y="587"/>
                        <a:pt x="0" y="1280"/>
                      </a:cubicBezTo>
                      <a:cubicBezTo>
                        <a:pt x="0" y="20320"/>
                        <a:pt x="0" y="20320"/>
                        <a:pt x="0" y="20320"/>
                      </a:cubicBezTo>
                      <a:cubicBezTo>
                        <a:pt x="0" y="21040"/>
                        <a:pt x="587" y="21600"/>
                        <a:pt x="1280" y="21600"/>
                      </a:cubicBezTo>
                      <a:close/>
                    </a:path>
                  </a:pathLst>
                </a:custGeom>
                <a:solidFill>
                  <a:schemeClr val="accent4"/>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grpSp>
            <p:nvGrpSpPr>
              <p:cNvPr id="121" name="Group 56"/>
              <p:cNvGrpSpPr/>
              <p:nvPr/>
            </p:nvGrpSpPr>
            <p:grpSpPr>
              <a:xfrm>
                <a:off x="433915" y="291181"/>
                <a:ext cx="442455" cy="520448"/>
                <a:chOff x="0" y="0"/>
                <a:chExt cx="442453" cy="520446"/>
              </a:xfrm>
            </p:grpSpPr>
            <p:sp>
              <p:nvSpPr>
                <p:cNvPr id="117" name="Freeform 367"/>
                <p:cNvSpPr/>
                <p:nvPr/>
              </p:nvSpPr>
              <p:spPr>
                <a:xfrm>
                  <a:off x="175481" y="190480"/>
                  <a:ext cx="40496" cy="15000"/>
                </a:xfrm>
                <a:custGeom>
                  <a:avLst/>
                  <a:gdLst/>
                  <a:ahLst/>
                  <a:cxnLst>
                    <a:cxn ang="0">
                      <a:pos x="wd2" y="hd2"/>
                    </a:cxn>
                    <a:cxn ang="5400000">
                      <a:pos x="wd2" y="hd2"/>
                    </a:cxn>
                    <a:cxn ang="10800000">
                      <a:pos x="wd2" y="hd2"/>
                    </a:cxn>
                    <a:cxn ang="16200000">
                      <a:pos x="wd2" y="hd2"/>
                    </a:cxn>
                  </a:cxnLst>
                  <a:rect l="0" t="0" r="r" b="b"/>
                  <a:pathLst>
                    <a:path w="21600" h="21600" extrusionOk="0">
                      <a:moveTo>
                        <a:pt x="4211" y="21600"/>
                      </a:moveTo>
                      <a:cubicBezTo>
                        <a:pt x="17389" y="21600"/>
                        <a:pt x="17389" y="21600"/>
                        <a:pt x="17389" y="21600"/>
                      </a:cubicBezTo>
                      <a:cubicBezTo>
                        <a:pt x="19698" y="21600"/>
                        <a:pt x="21600" y="16643"/>
                        <a:pt x="21600" y="10623"/>
                      </a:cubicBezTo>
                      <a:cubicBezTo>
                        <a:pt x="21600" y="4957"/>
                        <a:pt x="19698" y="0"/>
                        <a:pt x="17389" y="0"/>
                      </a:cubicBezTo>
                      <a:cubicBezTo>
                        <a:pt x="4211" y="0"/>
                        <a:pt x="4211" y="0"/>
                        <a:pt x="4211" y="0"/>
                      </a:cubicBezTo>
                      <a:cubicBezTo>
                        <a:pt x="1902" y="0"/>
                        <a:pt x="0" y="4957"/>
                        <a:pt x="0" y="10623"/>
                      </a:cubicBezTo>
                      <a:cubicBezTo>
                        <a:pt x="0" y="16643"/>
                        <a:pt x="1902" y="21600"/>
                        <a:pt x="4211" y="21600"/>
                      </a:cubicBezTo>
                      <a:close/>
                      <a:moveTo>
                        <a:pt x="4211" y="21600"/>
                      </a:moveTo>
                      <a:cubicBezTo>
                        <a:pt x="4211" y="21600"/>
                        <a:pt x="4211" y="21600"/>
                        <a:pt x="4211" y="2160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18" name="Freeform 368"/>
                <p:cNvSpPr/>
                <p:nvPr/>
              </p:nvSpPr>
              <p:spPr>
                <a:xfrm>
                  <a:off x="-1" y="0"/>
                  <a:ext cx="442455" cy="520447"/>
                </a:xfrm>
                <a:custGeom>
                  <a:avLst/>
                  <a:gdLst/>
                  <a:ahLst/>
                  <a:cxnLst>
                    <a:cxn ang="0">
                      <a:pos x="wd2" y="hd2"/>
                    </a:cxn>
                    <a:cxn ang="5400000">
                      <a:pos x="wd2" y="hd2"/>
                    </a:cxn>
                    <a:cxn ang="10800000">
                      <a:pos x="wd2" y="hd2"/>
                    </a:cxn>
                    <a:cxn ang="16200000">
                      <a:pos x="wd2" y="hd2"/>
                    </a:cxn>
                  </a:cxnLst>
                  <a:rect l="0" t="0" r="r" b="b"/>
                  <a:pathLst>
                    <a:path w="21600" h="21600" extrusionOk="0">
                      <a:moveTo>
                        <a:pt x="21488" y="4314"/>
                      </a:moveTo>
                      <a:cubicBezTo>
                        <a:pt x="16523" y="95"/>
                        <a:pt x="16523" y="95"/>
                        <a:pt x="16523" y="95"/>
                      </a:cubicBezTo>
                      <a:cubicBezTo>
                        <a:pt x="16448" y="32"/>
                        <a:pt x="16349" y="0"/>
                        <a:pt x="16250" y="0"/>
                      </a:cubicBezTo>
                      <a:cubicBezTo>
                        <a:pt x="2086" y="0"/>
                        <a:pt x="2086" y="0"/>
                        <a:pt x="2086" y="0"/>
                      </a:cubicBezTo>
                      <a:cubicBezTo>
                        <a:pt x="1887" y="0"/>
                        <a:pt x="1713" y="148"/>
                        <a:pt x="1713" y="316"/>
                      </a:cubicBezTo>
                      <a:cubicBezTo>
                        <a:pt x="1713" y="4978"/>
                        <a:pt x="1713" y="4978"/>
                        <a:pt x="1713" y="4978"/>
                      </a:cubicBezTo>
                      <a:cubicBezTo>
                        <a:pt x="732" y="5168"/>
                        <a:pt x="0" y="5906"/>
                        <a:pt x="0" y="6792"/>
                      </a:cubicBezTo>
                      <a:cubicBezTo>
                        <a:pt x="0" y="17234"/>
                        <a:pt x="0" y="17234"/>
                        <a:pt x="0" y="17234"/>
                      </a:cubicBezTo>
                      <a:cubicBezTo>
                        <a:pt x="0" y="18109"/>
                        <a:pt x="732" y="18858"/>
                        <a:pt x="1713" y="19037"/>
                      </a:cubicBezTo>
                      <a:cubicBezTo>
                        <a:pt x="1713" y="21284"/>
                        <a:pt x="1713" y="21284"/>
                        <a:pt x="1713" y="21284"/>
                      </a:cubicBezTo>
                      <a:cubicBezTo>
                        <a:pt x="1713" y="21452"/>
                        <a:pt x="1887" y="21600"/>
                        <a:pt x="2086" y="21600"/>
                      </a:cubicBezTo>
                      <a:cubicBezTo>
                        <a:pt x="5760" y="21600"/>
                        <a:pt x="5760" y="21600"/>
                        <a:pt x="5760" y="21600"/>
                      </a:cubicBezTo>
                      <a:cubicBezTo>
                        <a:pt x="5971" y="21600"/>
                        <a:pt x="6145" y="21452"/>
                        <a:pt x="6145" y="21284"/>
                      </a:cubicBezTo>
                      <a:cubicBezTo>
                        <a:pt x="6145" y="21104"/>
                        <a:pt x="5971" y="20957"/>
                        <a:pt x="5760" y="20957"/>
                      </a:cubicBezTo>
                      <a:cubicBezTo>
                        <a:pt x="2470" y="20957"/>
                        <a:pt x="2470" y="20957"/>
                        <a:pt x="2470" y="20957"/>
                      </a:cubicBezTo>
                      <a:cubicBezTo>
                        <a:pt x="2470" y="19079"/>
                        <a:pt x="2470" y="19079"/>
                        <a:pt x="2470" y="19079"/>
                      </a:cubicBezTo>
                      <a:cubicBezTo>
                        <a:pt x="10154" y="19079"/>
                        <a:pt x="10154" y="19079"/>
                        <a:pt x="10154" y="19079"/>
                      </a:cubicBezTo>
                      <a:cubicBezTo>
                        <a:pt x="11359" y="19079"/>
                        <a:pt x="12339" y="18257"/>
                        <a:pt x="12339" y="17234"/>
                      </a:cubicBezTo>
                      <a:cubicBezTo>
                        <a:pt x="12339" y="6792"/>
                        <a:pt x="12339" y="6792"/>
                        <a:pt x="12339" y="6792"/>
                      </a:cubicBezTo>
                      <a:cubicBezTo>
                        <a:pt x="12339" y="5769"/>
                        <a:pt x="11359" y="4936"/>
                        <a:pt x="10154" y="4936"/>
                      </a:cubicBezTo>
                      <a:cubicBezTo>
                        <a:pt x="2470" y="4936"/>
                        <a:pt x="2470" y="4936"/>
                        <a:pt x="2470" y="4936"/>
                      </a:cubicBezTo>
                      <a:cubicBezTo>
                        <a:pt x="2470" y="643"/>
                        <a:pt x="2470" y="643"/>
                        <a:pt x="2470" y="643"/>
                      </a:cubicBezTo>
                      <a:cubicBezTo>
                        <a:pt x="15877" y="643"/>
                        <a:pt x="15877" y="643"/>
                        <a:pt x="15877" y="643"/>
                      </a:cubicBezTo>
                      <a:cubicBezTo>
                        <a:pt x="15877" y="4546"/>
                        <a:pt x="15877" y="4546"/>
                        <a:pt x="15877" y="4546"/>
                      </a:cubicBezTo>
                      <a:cubicBezTo>
                        <a:pt x="15877" y="4714"/>
                        <a:pt x="16039" y="4862"/>
                        <a:pt x="16250" y="4862"/>
                      </a:cubicBezTo>
                      <a:cubicBezTo>
                        <a:pt x="20843" y="4862"/>
                        <a:pt x="20843" y="4862"/>
                        <a:pt x="20843" y="4862"/>
                      </a:cubicBezTo>
                      <a:cubicBezTo>
                        <a:pt x="20843" y="7045"/>
                        <a:pt x="20843" y="7045"/>
                        <a:pt x="20843" y="7045"/>
                      </a:cubicBezTo>
                      <a:cubicBezTo>
                        <a:pt x="20843" y="7225"/>
                        <a:pt x="21017" y="7372"/>
                        <a:pt x="21215" y="7372"/>
                      </a:cubicBezTo>
                      <a:cubicBezTo>
                        <a:pt x="21426" y="7372"/>
                        <a:pt x="21600" y="7225"/>
                        <a:pt x="21600" y="7045"/>
                      </a:cubicBezTo>
                      <a:cubicBezTo>
                        <a:pt x="21600" y="4546"/>
                        <a:pt x="21600" y="4546"/>
                        <a:pt x="21600" y="4546"/>
                      </a:cubicBezTo>
                      <a:cubicBezTo>
                        <a:pt x="21600" y="4461"/>
                        <a:pt x="21563" y="4377"/>
                        <a:pt x="21488" y="4314"/>
                      </a:cubicBezTo>
                      <a:close/>
                      <a:moveTo>
                        <a:pt x="5785" y="9555"/>
                      </a:moveTo>
                      <a:cubicBezTo>
                        <a:pt x="5785" y="11327"/>
                        <a:pt x="5785" y="11327"/>
                        <a:pt x="5785" y="11327"/>
                      </a:cubicBezTo>
                      <a:cubicBezTo>
                        <a:pt x="3650" y="11327"/>
                        <a:pt x="3650" y="11327"/>
                        <a:pt x="3650" y="11327"/>
                      </a:cubicBezTo>
                      <a:cubicBezTo>
                        <a:pt x="3650" y="9555"/>
                        <a:pt x="3650" y="9555"/>
                        <a:pt x="3650" y="9555"/>
                      </a:cubicBezTo>
                      <a:lnTo>
                        <a:pt x="5785" y="9555"/>
                      </a:lnTo>
                      <a:close/>
                      <a:moveTo>
                        <a:pt x="8690" y="9555"/>
                      </a:moveTo>
                      <a:cubicBezTo>
                        <a:pt x="8690" y="11327"/>
                        <a:pt x="8690" y="11327"/>
                        <a:pt x="8690" y="11327"/>
                      </a:cubicBezTo>
                      <a:cubicBezTo>
                        <a:pt x="6542" y="11327"/>
                        <a:pt x="6542" y="11327"/>
                        <a:pt x="6542" y="11327"/>
                      </a:cubicBezTo>
                      <a:cubicBezTo>
                        <a:pt x="6542" y="9555"/>
                        <a:pt x="6542" y="9555"/>
                        <a:pt x="6542" y="9555"/>
                      </a:cubicBezTo>
                      <a:lnTo>
                        <a:pt x="8690" y="9555"/>
                      </a:lnTo>
                      <a:close/>
                      <a:moveTo>
                        <a:pt x="11582" y="9555"/>
                      </a:moveTo>
                      <a:cubicBezTo>
                        <a:pt x="11582" y="11327"/>
                        <a:pt x="11582" y="11327"/>
                        <a:pt x="11582" y="11327"/>
                      </a:cubicBezTo>
                      <a:cubicBezTo>
                        <a:pt x="9434" y="11327"/>
                        <a:pt x="9434" y="11327"/>
                        <a:pt x="9434" y="11327"/>
                      </a:cubicBezTo>
                      <a:cubicBezTo>
                        <a:pt x="9434" y="9555"/>
                        <a:pt x="9434" y="9555"/>
                        <a:pt x="9434" y="9555"/>
                      </a:cubicBezTo>
                      <a:lnTo>
                        <a:pt x="11582" y="9555"/>
                      </a:lnTo>
                      <a:close/>
                      <a:moveTo>
                        <a:pt x="2892" y="13732"/>
                      </a:moveTo>
                      <a:cubicBezTo>
                        <a:pt x="757" y="13732"/>
                        <a:pt x="757" y="13732"/>
                        <a:pt x="757" y="13732"/>
                      </a:cubicBezTo>
                      <a:cubicBezTo>
                        <a:pt x="757" y="11960"/>
                        <a:pt x="757" y="11960"/>
                        <a:pt x="757" y="11960"/>
                      </a:cubicBezTo>
                      <a:cubicBezTo>
                        <a:pt x="2892" y="11960"/>
                        <a:pt x="2892" y="11960"/>
                        <a:pt x="2892" y="11960"/>
                      </a:cubicBezTo>
                      <a:lnTo>
                        <a:pt x="2892" y="13732"/>
                      </a:lnTo>
                      <a:close/>
                      <a:moveTo>
                        <a:pt x="3650" y="11960"/>
                      </a:moveTo>
                      <a:cubicBezTo>
                        <a:pt x="5785" y="11960"/>
                        <a:pt x="5785" y="11960"/>
                        <a:pt x="5785" y="11960"/>
                      </a:cubicBezTo>
                      <a:cubicBezTo>
                        <a:pt x="5785" y="13732"/>
                        <a:pt x="5785" y="13732"/>
                        <a:pt x="5785" y="13732"/>
                      </a:cubicBezTo>
                      <a:cubicBezTo>
                        <a:pt x="3650" y="13732"/>
                        <a:pt x="3650" y="13732"/>
                        <a:pt x="3650" y="13732"/>
                      </a:cubicBezTo>
                      <a:lnTo>
                        <a:pt x="3650" y="11960"/>
                      </a:lnTo>
                      <a:close/>
                      <a:moveTo>
                        <a:pt x="757" y="14375"/>
                      </a:moveTo>
                      <a:cubicBezTo>
                        <a:pt x="2892" y="14375"/>
                        <a:pt x="2892" y="14375"/>
                        <a:pt x="2892" y="14375"/>
                      </a:cubicBezTo>
                      <a:cubicBezTo>
                        <a:pt x="2892" y="16137"/>
                        <a:pt x="2892" y="16137"/>
                        <a:pt x="2892" y="16137"/>
                      </a:cubicBezTo>
                      <a:cubicBezTo>
                        <a:pt x="757" y="16137"/>
                        <a:pt x="757" y="16137"/>
                        <a:pt x="757" y="16137"/>
                      </a:cubicBezTo>
                      <a:lnTo>
                        <a:pt x="757" y="14375"/>
                      </a:lnTo>
                      <a:close/>
                      <a:moveTo>
                        <a:pt x="3650" y="14375"/>
                      </a:moveTo>
                      <a:cubicBezTo>
                        <a:pt x="5785" y="14375"/>
                        <a:pt x="5785" y="14375"/>
                        <a:pt x="5785" y="14375"/>
                      </a:cubicBezTo>
                      <a:cubicBezTo>
                        <a:pt x="5785" y="16137"/>
                        <a:pt x="5785" y="16137"/>
                        <a:pt x="5785" y="16137"/>
                      </a:cubicBezTo>
                      <a:cubicBezTo>
                        <a:pt x="3650" y="16137"/>
                        <a:pt x="3650" y="16137"/>
                        <a:pt x="3650" y="16137"/>
                      </a:cubicBezTo>
                      <a:lnTo>
                        <a:pt x="3650" y="14375"/>
                      </a:lnTo>
                      <a:close/>
                      <a:moveTo>
                        <a:pt x="5785" y="16780"/>
                      </a:moveTo>
                      <a:cubicBezTo>
                        <a:pt x="5785" y="18446"/>
                        <a:pt x="5785" y="18446"/>
                        <a:pt x="5785" y="18446"/>
                      </a:cubicBezTo>
                      <a:cubicBezTo>
                        <a:pt x="3650" y="18446"/>
                        <a:pt x="3650" y="18446"/>
                        <a:pt x="3650" y="18446"/>
                      </a:cubicBezTo>
                      <a:cubicBezTo>
                        <a:pt x="3650" y="16780"/>
                        <a:pt x="3650" y="16780"/>
                        <a:pt x="3650" y="16780"/>
                      </a:cubicBezTo>
                      <a:lnTo>
                        <a:pt x="5785" y="16780"/>
                      </a:lnTo>
                      <a:close/>
                      <a:moveTo>
                        <a:pt x="6542" y="16780"/>
                      </a:moveTo>
                      <a:cubicBezTo>
                        <a:pt x="8690" y="16780"/>
                        <a:pt x="8690" y="16780"/>
                        <a:pt x="8690" y="16780"/>
                      </a:cubicBezTo>
                      <a:cubicBezTo>
                        <a:pt x="8690" y="18446"/>
                        <a:pt x="8690" y="18446"/>
                        <a:pt x="8690" y="18446"/>
                      </a:cubicBezTo>
                      <a:cubicBezTo>
                        <a:pt x="6542" y="18446"/>
                        <a:pt x="6542" y="18446"/>
                        <a:pt x="6542" y="18446"/>
                      </a:cubicBezTo>
                      <a:lnTo>
                        <a:pt x="6542" y="16780"/>
                      </a:lnTo>
                      <a:close/>
                      <a:moveTo>
                        <a:pt x="8690" y="16137"/>
                      </a:moveTo>
                      <a:cubicBezTo>
                        <a:pt x="6542" y="16137"/>
                        <a:pt x="6542" y="16137"/>
                        <a:pt x="6542" y="16137"/>
                      </a:cubicBezTo>
                      <a:cubicBezTo>
                        <a:pt x="6542" y="14375"/>
                        <a:pt x="6542" y="14375"/>
                        <a:pt x="6542" y="14375"/>
                      </a:cubicBezTo>
                      <a:cubicBezTo>
                        <a:pt x="8690" y="14375"/>
                        <a:pt x="8690" y="14375"/>
                        <a:pt x="8690" y="14375"/>
                      </a:cubicBezTo>
                      <a:lnTo>
                        <a:pt x="8690" y="16137"/>
                      </a:lnTo>
                      <a:close/>
                      <a:moveTo>
                        <a:pt x="6542" y="13732"/>
                      </a:moveTo>
                      <a:cubicBezTo>
                        <a:pt x="6542" y="11960"/>
                        <a:pt x="6542" y="11960"/>
                        <a:pt x="6542" y="11960"/>
                      </a:cubicBezTo>
                      <a:cubicBezTo>
                        <a:pt x="8690" y="11960"/>
                        <a:pt x="8690" y="11960"/>
                        <a:pt x="8690" y="11960"/>
                      </a:cubicBezTo>
                      <a:cubicBezTo>
                        <a:pt x="8690" y="13732"/>
                        <a:pt x="8690" y="13732"/>
                        <a:pt x="8690" y="13732"/>
                      </a:cubicBezTo>
                      <a:lnTo>
                        <a:pt x="6542" y="13732"/>
                      </a:lnTo>
                      <a:close/>
                      <a:moveTo>
                        <a:pt x="9434" y="11960"/>
                      </a:moveTo>
                      <a:cubicBezTo>
                        <a:pt x="11582" y="11960"/>
                        <a:pt x="11582" y="11960"/>
                        <a:pt x="11582" y="11960"/>
                      </a:cubicBezTo>
                      <a:cubicBezTo>
                        <a:pt x="11582" y="13732"/>
                        <a:pt x="11582" y="13732"/>
                        <a:pt x="11582" y="13732"/>
                      </a:cubicBezTo>
                      <a:cubicBezTo>
                        <a:pt x="9434" y="13732"/>
                        <a:pt x="9434" y="13732"/>
                        <a:pt x="9434" y="13732"/>
                      </a:cubicBezTo>
                      <a:lnTo>
                        <a:pt x="9434" y="11960"/>
                      </a:lnTo>
                      <a:close/>
                      <a:moveTo>
                        <a:pt x="2892" y="11327"/>
                      </a:moveTo>
                      <a:cubicBezTo>
                        <a:pt x="757" y="11327"/>
                        <a:pt x="757" y="11327"/>
                        <a:pt x="757" y="11327"/>
                      </a:cubicBezTo>
                      <a:cubicBezTo>
                        <a:pt x="757" y="9555"/>
                        <a:pt x="757" y="9555"/>
                        <a:pt x="757" y="9555"/>
                      </a:cubicBezTo>
                      <a:cubicBezTo>
                        <a:pt x="2892" y="9555"/>
                        <a:pt x="2892" y="9555"/>
                        <a:pt x="2892" y="9555"/>
                      </a:cubicBezTo>
                      <a:lnTo>
                        <a:pt x="2892" y="11327"/>
                      </a:lnTo>
                      <a:close/>
                      <a:moveTo>
                        <a:pt x="757" y="17234"/>
                      </a:moveTo>
                      <a:cubicBezTo>
                        <a:pt x="757" y="16780"/>
                        <a:pt x="757" y="16780"/>
                        <a:pt x="757" y="16780"/>
                      </a:cubicBezTo>
                      <a:cubicBezTo>
                        <a:pt x="2892" y="16780"/>
                        <a:pt x="2892" y="16780"/>
                        <a:pt x="2892" y="16780"/>
                      </a:cubicBezTo>
                      <a:cubicBezTo>
                        <a:pt x="2892" y="18446"/>
                        <a:pt x="2892" y="18446"/>
                        <a:pt x="2892" y="18446"/>
                      </a:cubicBezTo>
                      <a:cubicBezTo>
                        <a:pt x="2185" y="18446"/>
                        <a:pt x="2185" y="18446"/>
                        <a:pt x="2185" y="18446"/>
                      </a:cubicBezTo>
                      <a:cubicBezTo>
                        <a:pt x="1390" y="18446"/>
                        <a:pt x="757" y="17898"/>
                        <a:pt x="757" y="17234"/>
                      </a:cubicBezTo>
                      <a:close/>
                      <a:moveTo>
                        <a:pt x="10154" y="18446"/>
                      </a:moveTo>
                      <a:cubicBezTo>
                        <a:pt x="9434" y="18446"/>
                        <a:pt x="9434" y="18446"/>
                        <a:pt x="9434" y="18446"/>
                      </a:cubicBezTo>
                      <a:cubicBezTo>
                        <a:pt x="9434" y="14375"/>
                        <a:pt x="9434" y="14375"/>
                        <a:pt x="9434" y="14375"/>
                      </a:cubicBezTo>
                      <a:cubicBezTo>
                        <a:pt x="11582" y="14375"/>
                        <a:pt x="11582" y="14375"/>
                        <a:pt x="11582" y="14375"/>
                      </a:cubicBezTo>
                      <a:cubicBezTo>
                        <a:pt x="11582" y="17234"/>
                        <a:pt x="11582" y="17234"/>
                        <a:pt x="11582" y="17234"/>
                      </a:cubicBezTo>
                      <a:cubicBezTo>
                        <a:pt x="11582" y="17898"/>
                        <a:pt x="10937" y="18446"/>
                        <a:pt x="10154" y="18446"/>
                      </a:cubicBezTo>
                      <a:close/>
                      <a:moveTo>
                        <a:pt x="11582" y="6792"/>
                      </a:moveTo>
                      <a:cubicBezTo>
                        <a:pt x="11582" y="8912"/>
                        <a:pt x="11582" y="8912"/>
                        <a:pt x="11582" y="8912"/>
                      </a:cubicBezTo>
                      <a:cubicBezTo>
                        <a:pt x="757" y="8912"/>
                        <a:pt x="757" y="8912"/>
                        <a:pt x="757" y="8912"/>
                      </a:cubicBezTo>
                      <a:cubicBezTo>
                        <a:pt x="757" y="6792"/>
                        <a:pt x="757" y="6792"/>
                        <a:pt x="757" y="6792"/>
                      </a:cubicBezTo>
                      <a:cubicBezTo>
                        <a:pt x="757" y="6128"/>
                        <a:pt x="1390" y="5579"/>
                        <a:pt x="2185" y="5579"/>
                      </a:cubicBezTo>
                      <a:cubicBezTo>
                        <a:pt x="10154" y="5579"/>
                        <a:pt x="10154" y="5579"/>
                        <a:pt x="10154" y="5579"/>
                      </a:cubicBezTo>
                      <a:cubicBezTo>
                        <a:pt x="10937" y="5579"/>
                        <a:pt x="11582" y="6128"/>
                        <a:pt x="11582" y="6792"/>
                      </a:cubicBezTo>
                      <a:close/>
                      <a:moveTo>
                        <a:pt x="16634" y="1097"/>
                      </a:moveTo>
                      <a:cubicBezTo>
                        <a:pt x="20309" y="4219"/>
                        <a:pt x="20309" y="4219"/>
                        <a:pt x="20309" y="4219"/>
                      </a:cubicBezTo>
                      <a:cubicBezTo>
                        <a:pt x="16634" y="4219"/>
                        <a:pt x="16634" y="4219"/>
                        <a:pt x="16634" y="4219"/>
                      </a:cubicBezTo>
                      <a:lnTo>
                        <a:pt x="16634" y="1097"/>
                      </a:lnTo>
                      <a:close/>
                      <a:moveTo>
                        <a:pt x="16634" y="1097"/>
                      </a:moveTo>
                      <a:cubicBezTo>
                        <a:pt x="16634" y="1097"/>
                        <a:pt x="16634" y="1097"/>
                        <a:pt x="16634" y="1097"/>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19" name="Freeform 369"/>
                <p:cNvSpPr/>
                <p:nvPr/>
              </p:nvSpPr>
              <p:spPr>
                <a:xfrm>
                  <a:off x="140985" y="193480"/>
                  <a:ext cx="301469" cy="326967"/>
                </a:xfrm>
                <a:custGeom>
                  <a:avLst/>
                  <a:gdLst/>
                  <a:ahLst/>
                  <a:cxnLst>
                    <a:cxn ang="0">
                      <a:pos x="wd2" y="hd2"/>
                    </a:cxn>
                    <a:cxn ang="5400000">
                      <a:pos x="wd2" y="hd2"/>
                    </a:cxn>
                    <a:cxn ang="10800000">
                      <a:pos x="wd2" y="hd2"/>
                    </a:cxn>
                    <a:cxn ang="16200000">
                      <a:pos x="wd2" y="hd2"/>
                    </a:cxn>
                  </a:cxnLst>
                  <a:rect l="0" t="0" r="r" b="b"/>
                  <a:pathLst>
                    <a:path w="21600" h="21600" extrusionOk="0">
                      <a:moveTo>
                        <a:pt x="21034" y="0"/>
                      </a:moveTo>
                      <a:cubicBezTo>
                        <a:pt x="20743" y="0"/>
                        <a:pt x="20487" y="235"/>
                        <a:pt x="20487" y="519"/>
                      </a:cubicBezTo>
                      <a:cubicBezTo>
                        <a:pt x="20487" y="20578"/>
                        <a:pt x="20487" y="20578"/>
                        <a:pt x="20487" y="20578"/>
                      </a:cubicBezTo>
                      <a:cubicBezTo>
                        <a:pt x="547" y="20578"/>
                        <a:pt x="547" y="20578"/>
                        <a:pt x="547" y="20578"/>
                      </a:cubicBezTo>
                      <a:cubicBezTo>
                        <a:pt x="237" y="20578"/>
                        <a:pt x="0" y="20812"/>
                        <a:pt x="0" y="21097"/>
                      </a:cubicBezTo>
                      <a:cubicBezTo>
                        <a:pt x="0" y="21365"/>
                        <a:pt x="237" y="21600"/>
                        <a:pt x="547" y="21600"/>
                      </a:cubicBezTo>
                      <a:cubicBezTo>
                        <a:pt x="21034" y="21600"/>
                        <a:pt x="21034" y="21600"/>
                        <a:pt x="21034" y="21600"/>
                      </a:cubicBezTo>
                      <a:cubicBezTo>
                        <a:pt x="21345" y="21600"/>
                        <a:pt x="21600" y="21365"/>
                        <a:pt x="21600" y="21097"/>
                      </a:cubicBezTo>
                      <a:cubicBezTo>
                        <a:pt x="21600" y="519"/>
                        <a:pt x="21600" y="519"/>
                        <a:pt x="21600" y="519"/>
                      </a:cubicBezTo>
                      <a:cubicBezTo>
                        <a:pt x="21600" y="235"/>
                        <a:pt x="21345" y="0"/>
                        <a:pt x="21034" y="0"/>
                      </a:cubicBezTo>
                      <a:close/>
                      <a:moveTo>
                        <a:pt x="21034" y="0"/>
                      </a:moveTo>
                      <a:cubicBezTo>
                        <a:pt x="21034" y="0"/>
                        <a:pt x="21034" y="0"/>
                        <a:pt x="21034" y="0"/>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sp>
              <p:nvSpPr>
                <p:cNvPr id="120" name="Freeform 370"/>
                <p:cNvSpPr/>
                <p:nvPr/>
              </p:nvSpPr>
              <p:spPr>
                <a:xfrm>
                  <a:off x="329965" y="155983"/>
                  <a:ext cx="76493" cy="328468"/>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11653" y="21600"/>
                        <a:pt x="12363" y="21483"/>
                        <a:pt x="12718" y="21316"/>
                      </a:cubicBezTo>
                      <a:cubicBezTo>
                        <a:pt x="21387" y="16976"/>
                        <a:pt x="21387" y="16976"/>
                        <a:pt x="21387" y="16976"/>
                      </a:cubicBezTo>
                      <a:cubicBezTo>
                        <a:pt x="21529" y="16909"/>
                        <a:pt x="21600" y="16843"/>
                        <a:pt x="21600" y="16759"/>
                      </a:cubicBezTo>
                      <a:cubicBezTo>
                        <a:pt x="21600" y="1319"/>
                        <a:pt x="21600" y="1319"/>
                        <a:pt x="21600" y="1319"/>
                      </a:cubicBezTo>
                      <a:cubicBezTo>
                        <a:pt x="21600" y="601"/>
                        <a:pt x="19113" y="0"/>
                        <a:pt x="16058" y="0"/>
                      </a:cubicBezTo>
                      <a:cubicBezTo>
                        <a:pt x="5542" y="0"/>
                        <a:pt x="5542" y="0"/>
                        <a:pt x="5542" y="0"/>
                      </a:cubicBezTo>
                      <a:cubicBezTo>
                        <a:pt x="2487" y="0"/>
                        <a:pt x="0" y="601"/>
                        <a:pt x="0" y="1319"/>
                      </a:cubicBezTo>
                      <a:cubicBezTo>
                        <a:pt x="0" y="16759"/>
                        <a:pt x="0" y="16759"/>
                        <a:pt x="0" y="16759"/>
                      </a:cubicBezTo>
                      <a:cubicBezTo>
                        <a:pt x="0" y="16843"/>
                        <a:pt x="71" y="16909"/>
                        <a:pt x="213" y="16976"/>
                      </a:cubicBezTo>
                      <a:cubicBezTo>
                        <a:pt x="8811" y="21316"/>
                        <a:pt x="8811" y="21316"/>
                        <a:pt x="8811" y="21316"/>
                      </a:cubicBezTo>
                      <a:cubicBezTo>
                        <a:pt x="9166" y="21483"/>
                        <a:pt x="9947" y="21600"/>
                        <a:pt x="10800" y="21600"/>
                      </a:cubicBezTo>
                      <a:close/>
                      <a:moveTo>
                        <a:pt x="10800" y="19897"/>
                      </a:moveTo>
                      <a:cubicBezTo>
                        <a:pt x="5542" y="17277"/>
                        <a:pt x="5542" y="17277"/>
                        <a:pt x="5542" y="17277"/>
                      </a:cubicBezTo>
                      <a:cubicBezTo>
                        <a:pt x="16058" y="17277"/>
                        <a:pt x="16058" y="17277"/>
                        <a:pt x="16058" y="17277"/>
                      </a:cubicBezTo>
                      <a:lnTo>
                        <a:pt x="10800" y="19897"/>
                      </a:lnTo>
                      <a:close/>
                      <a:moveTo>
                        <a:pt x="17266" y="16258"/>
                      </a:moveTo>
                      <a:cubicBezTo>
                        <a:pt x="4334" y="16258"/>
                        <a:pt x="4334" y="16258"/>
                        <a:pt x="4334" y="16258"/>
                      </a:cubicBezTo>
                      <a:cubicBezTo>
                        <a:pt x="4334" y="4807"/>
                        <a:pt x="4334" y="4807"/>
                        <a:pt x="4334" y="4807"/>
                      </a:cubicBezTo>
                      <a:cubicBezTo>
                        <a:pt x="17266" y="4807"/>
                        <a:pt x="17266" y="4807"/>
                        <a:pt x="17266" y="4807"/>
                      </a:cubicBezTo>
                      <a:lnTo>
                        <a:pt x="17266" y="16258"/>
                      </a:lnTo>
                      <a:close/>
                      <a:moveTo>
                        <a:pt x="5542" y="1018"/>
                      </a:moveTo>
                      <a:cubicBezTo>
                        <a:pt x="16058" y="1018"/>
                        <a:pt x="16058" y="1018"/>
                        <a:pt x="16058" y="1018"/>
                      </a:cubicBezTo>
                      <a:cubicBezTo>
                        <a:pt x="16697" y="1018"/>
                        <a:pt x="17266" y="1152"/>
                        <a:pt x="17266" y="1319"/>
                      </a:cubicBezTo>
                      <a:cubicBezTo>
                        <a:pt x="17266" y="3806"/>
                        <a:pt x="17266" y="3806"/>
                        <a:pt x="17266" y="3806"/>
                      </a:cubicBezTo>
                      <a:cubicBezTo>
                        <a:pt x="4334" y="3806"/>
                        <a:pt x="4334" y="3806"/>
                        <a:pt x="4334" y="3806"/>
                      </a:cubicBezTo>
                      <a:cubicBezTo>
                        <a:pt x="4334" y="1319"/>
                        <a:pt x="4334" y="1319"/>
                        <a:pt x="4334" y="1319"/>
                      </a:cubicBezTo>
                      <a:cubicBezTo>
                        <a:pt x="4334" y="1152"/>
                        <a:pt x="4832" y="1018"/>
                        <a:pt x="5542" y="1018"/>
                      </a:cubicBezTo>
                      <a:close/>
                      <a:moveTo>
                        <a:pt x="5542" y="1018"/>
                      </a:moveTo>
                      <a:cubicBezTo>
                        <a:pt x="5542" y="1018"/>
                        <a:pt x="5542" y="1018"/>
                        <a:pt x="5542" y="1018"/>
                      </a:cubicBezTo>
                    </a:path>
                  </a:pathLst>
                </a:custGeom>
                <a:solidFill>
                  <a:srgbClr val="FFFFFF"/>
                </a:solidFill>
                <a:ln w="12700" cap="flat">
                  <a:noFill/>
                  <a:miter lim="400000"/>
                </a:ln>
                <a:effectLst/>
              </p:spPr>
              <p:txBody>
                <a:bodyPr wrap="square" lIns="45719" tIns="45719" rIns="45719" bIns="45719" numCol="1" anchor="t">
                  <a:noAutofit/>
                </a:bodyPr>
                <a:lstStyle/>
                <a:p>
                  <a:endParaRPr/>
                </a:p>
              </p:txBody>
            </p:sp>
          </p:grpSp>
        </p:grpSp>
        <p:sp>
          <p:nvSpPr>
            <p:cNvPr id="123" name="TextBox 36"/>
            <p:cNvSpPr txBox="1"/>
            <p:nvPr/>
          </p:nvSpPr>
          <p:spPr>
            <a:xfrm>
              <a:off x="1587120" y="94963"/>
              <a:ext cx="1730813" cy="92332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2100">
                  <a:solidFill>
                    <a:srgbClr val="FFFFFF"/>
                  </a:solidFill>
                  <a:latin typeface="Poppins ExtraBold"/>
                  <a:ea typeface="Poppins ExtraBold"/>
                  <a:cs typeface="Poppins ExtraBold"/>
                  <a:sym typeface="Poppins ExtraBold"/>
                </a:defRPr>
              </a:lvl1pPr>
            </a:lstStyle>
            <a:p>
              <a:r>
                <a:rPr sz="1800" dirty="0">
                  <a:solidFill>
                    <a:schemeClr val="tx1"/>
                  </a:solidFill>
                  <a:latin typeface="Arial Black" panose="020B0A04020102020204" pitchFamily="34" charset="0"/>
                </a:rPr>
                <a:t>Professional Learning Communities</a:t>
              </a:r>
            </a:p>
          </p:txBody>
        </p:sp>
      </p:grpSp>
      <p:pic>
        <p:nvPicPr>
          <p:cNvPr id="125" name="Picture 4" descr="Picture 4"/>
          <p:cNvPicPr>
            <a:picLocks noChangeAspect="1"/>
          </p:cNvPicPr>
          <p:nvPr/>
        </p:nvPicPr>
        <p:blipFill>
          <a:blip r:embed="rId6"/>
          <a:stretch>
            <a:fillRect/>
          </a:stretch>
        </p:blipFill>
        <p:spPr>
          <a:xfrm>
            <a:off x="5466695" y="5444554"/>
            <a:ext cx="2428959" cy="1444021"/>
          </a:xfrm>
          <a:prstGeom prst="rect">
            <a:avLst/>
          </a:prstGeom>
          <a:ln w="12700">
            <a:miter lim="400000"/>
          </a:ln>
        </p:spPr>
      </p:pic>
      <p:grpSp>
        <p:nvGrpSpPr>
          <p:cNvPr id="142" name="Group"/>
          <p:cNvGrpSpPr/>
          <p:nvPr/>
        </p:nvGrpSpPr>
        <p:grpSpPr>
          <a:xfrm>
            <a:off x="2137144" y="1818894"/>
            <a:ext cx="3578111" cy="1219391"/>
            <a:chOff x="0" y="0"/>
            <a:chExt cx="3578109" cy="1219390"/>
          </a:xfrm>
        </p:grpSpPr>
        <p:grpSp>
          <p:nvGrpSpPr>
            <p:cNvPr id="128" name="Group 23"/>
            <p:cNvGrpSpPr/>
            <p:nvPr/>
          </p:nvGrpSpPr>
          <p:grpSpPr>
            <a:xfrm>
              <a:off x="-1" y="0"/>
              <a:ext cx="3578111" cy="1219391"/>
              <a:chOff x="0" y="0"/>
              <a:chExt cx="3578109" cy="1219390"/>
            </a:xfrm>
          </p:grpSpPr>
          <p:sp>
            <p:nvSpPr>
              <p:cNvPr id="126" name="Freeform 34"/>
              <p:cNvSpPr/>
              <p:nvPr/>
            </p:nvSpPr>
            <p:spPr>
              <a:xfrm>
                <a:off x="-1" y="-1"/>
                <a:ext cx="2961444" cy="1219392"/>
              </a:xfrm>
              <a:custGeom>
                <a:avLst/>
                <a:gdLst/>
                <a:ahLst/>
                <a:cxnLst>
                  <a:cxn ang="0">
                    <a:pos x="wd2" y="hd2"/>
                  </a:cxn>
                  <a:cxn ang="5400000">
                    <a:pos x="wd2" y="hd2"/>
                  </a:cxn>
                  <a:cxn ang="10800000">
                    <a:pos x="wd2" y="hd2"/>
                  </a:cxn>
                  <a:cxn ang="16200000">
                    <a:pos x="wd2" y="hd2"/>
                  </a:cxn>
                </a:cxnLst>
                <a:rect l="0" t="0" r="r" b="b"/>
                <a:pathLst>
                  <a:path w="21600" h="21600" extrusionOk="0">
                    <a:moveTo>
                      <a:pt x="20918" y="21600"/>
                    </a:moveTo>
                    <a:cubicBezTo>
                      <a:pt x="682" y="21600"/>
                      <a:pt x="682" y="21600"/>
                      <a:pt x="682" y="21600"/>
                    </a:cubicBezTo>
                    <a:cubicBezTo>
                      <a:pt x="312" y="21600"/>
                      <a:pt x="0" y="21040"/>
                      <a:pt x="0" y="20320"/>
                    </a:cubicBezTo>
                    <a:cubicBezTo>
                      <a:pt x="0" y="1280"/>
                      <a:pt x="0" y="1280"/>
                      <a:pt x="0" y="1280"/>
                    </a:cubicBezTo>
                    <a:cubicBezTo>
                      <a:pt x="0" y="587"/>
                      <a:pt x="312" y="0"/>
                      <a:pt x="682" y="0"/>
                    </a:cubicBezTo>
                    <a:cubicBezTo>
                      <a:pt x="20918" y="0"/>
                      <a:pt x="20918" y="0"/>
                      <a:pt x="20918" y="0"/>
                    </a:cubicBezTo>
                    <a:cubicBezTo>
                      <a:pt x="21288" y="0"/>
                      <a:pt x="21600" y="587"/>
                      <a:pt x="21600" y="1280"/>
                    </a:cubicBezTo>
                    <a:cubicBezTo>
                      <a:pt x="21600" y="20320"/>
                      <a:pt x="21600" y="20320"/>
                      <a:pt x="21600" y="20320"/>
                    </a:cubicBezTo>
                    <a:cubicBezTo>
                      <a:pt x="21600" y="21040"/>
                      <a:pt x="21288" y="21600"/>
                      <a:pt x="20918" y="21600"/>
                    </a:cubicBezTo>
                    <a:close/>
                  </a:path>
                </a:pathLst>
              </a:custGeom>
              <a:solidFill>
                <a:srgbClr val="F5AB86"/>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27" name="Freeform 35"/>
              <p:cNvSpPr/>
              <p:nvPr/>
            </p:nvSpPr>
            <p:spPr>
              <a:xfrm>
                <a:off x="2343539" y="-1"/>
                <a:ext cx="1234571" cy="1219392"/>
              </a:xfrm>
              <a:custGeom>
                <a:avLst/>
                <a:gdLst/>
                <a:ahLst/>
                <a:cxnLst>
                  <a:cxn ang="0">
                    <a:pos x="wd2" y="hd2"/>
                  </a:cxn>
                  <a:cxn ang="5400000">
                    <a:pos x="wd2" y="hd2"/>
                  </a:cxn>
                  <a:cxn ang="10800000">
                    <a:pos x="wd2" y="hd2"/>
                  </a:cxn>
                  <a:cxn ang="16200000">
                    <a:pos x="wd2" y="hd2"/>
                  </a:cxn>
                </a:cxnLst>
                <a:rect l="0" t="0" r="r" b="b"/>
                <a:pathLst>
                  <a:path w="21600" h="21600" extrusionOk="0">
                    <a:moveTo>
                      <a:pt x="20320" y="21600"/>
                    </a:moveTo>
                    <a:cubicBezTo>
                      <a:pt x="1280" y="21600"/>
                      <a:pt x="1280" y="21600"/>
                      <a:pt x="1280" y="21600"/>
                    </a:cubicBezTo>
                    <a:cubicBezTo>
                      <a:pt x="560" y="21600"/>
                      <a:pt x="0" y="21040"/>
                      <a:pt x="0" y="20320"/>
                    </a:cubicBezTo>
                    <a:cubicBezTo>
                      <a:pt x="0" y="1280"/>
                      <a:pt x="0" y="1280"/>
                      <a:pt x="0" y="1280"/>
                    </a:cubicBezTo>
                    <a:cubicBezTo>
                      <a:pt x="0" y="587"/>
                      <a:pt x="560" y="0"/>
                      <a:pt x="1280" y="0"/>
                    </a:cubicBezTo>
                    <a:cubicBezTo>
                      <a:pt x="20320" y="0"/>
                      <a:pt x="20320" y="0"/>
                      <a:pt x="20320" y="0"/>
                    </a:cubicBezTo>
                    <a:cubicBezTo>
                      <a:pt x="21013" y="0"/>
                      <a:pt x="21600" y="587"/>
                      <a:pt x="21600" y="1280"/>
                    </a:cubicBezTo>
                    <a:cubicBezTo>
                      <a:pt x="21600" y="20320"/>
                      <a:pt x="21600" y="20320"/>
                      <a:pt x="21600" y="20320"/>
                    </a:cubicBezTo>
                    <a:cubicBezTo>
                      <a:pt x="21600" y="21040"/>
                      <a:pt x="21013" y="21600"/>
                      <a:pt x="20320" y="21600"/>
                    </a:cubicBezTo>
                    <a:close/>
                  </a:path>
                </a:pathLst>
              </a:cu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29" name="TextBox 29"/>
            <p:cNvSpPr txBox="1"/>
            <p:nvPr/>
          </p:nvSpPr>
          <p:spPr>
            <a:xfrm>
              <a:off x="523532" y="373475"/>
              <a:ext cx="1730813" cy="47244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2500">
                  <a:solidFill>
                    <a:srgbClr val="FFFFFF"/>
                  </a:solidFill>
                  <a:latin typeface="Poppins ExtraBold"/>
                  <a:ea typeface="Poppins ExtraBold"/>
                  <a:cs typeface="Poppins ExtraBold"/>
                  <a:sym typeface="Poppins ExtraBold"/>
                </a:defRPr>
              </a:lvl1pPr>
            </a:lstStyle>
            <a:p>
              <a:r>
                <a:rPr dirty="0">
                  <a:solidFill>
                    <a:schemeClr val="tx1"/>
                  </a:solidFill>
                  <a:latin typeface="Arial Black" panose="020B0A04020102020204" pitchFamily="34" charset="0"/>
                </a:rPr>
                <a:t>B-5</a:t>
              </a:r>
            </a:p>
          </p:txBody>
        </p:sp>
        <p:grpSp>
          <p:nvGrpSpPr>
            <p:cNvPr id="141" name="Group 449"/>
            <p:cNvGrpSpPr/>
            <p:nvPr/>
          </p:nvGrpSpPr>
          <p:grpSpPr>
            <a:xfrm>
              <a:off x="2726937" y="275999"/>
              <a:ext cx="549276" cy="549276"/>
              <a:chOff x="0" y="0"/>
              <a:chExt cx="549275" cy="549275"/>
            </a:xfrm>
          </p:grpSpPr>
          <p:sp>
            <p:nvSpPr>
              <p:cNvPr id="130" name="Freeform 73"/>
              <p:cNvSpPr/>
              <p:nvPr/>
            </p:nvSpPr>
            <p:spPr>
              <a:xfrm>
                <a:off x="0" y="0"/>
                <a:ext cx="549275" cy="549276"/>
              </a:xfrm>
              <a:custGeom>
                <a:avLst/>
                <a:gdLst/>
                <a:ahLst/>
                <a:cxnLst>
                  <a:cxn ang="0">
                    <a:pos x="wd2" y="hd2"/>
                  </a:cxn>
                  <a:cxn ang="5400000">
                    <a:pos x="wd2" y="hd2"/>
                  </a:cxn>
                  <a:cxn ang="10800000">
                    <a:pos x="wd2" y="hd2"/>
                  </a:cxn>
                  <a:cxn ang="16200000">
                    <a:pos x="wd2" y="hd2"/>
                  </a:cxn>
                </a:cxnLst>
                <a:rect l="0" t="0" r="r" b="b"/>
                <a:pathLst>
                  <a:path w="21600" h="21600" extrusionOk="0">
                    <a:moveTo>
                      <a:pt x="21284" y="8651"/>
                    </a:moveTo>
                    <a:cubicBezTo>
                      <a:pt x="21452" y="8651"/>
                      <a:pt x="21600" y="8513"/>
                      <a:pt x="21600" y="8334"/>
                    </a:cubicBezTo>
                    <a:cubicBezTo>
                      <a:pt x="21600" y="4542"/>
                      <a:pt x="21600" y="4542"/>
                      <a:pt x="21600" y="4542"/>
                    </a:cubicBezTo>
                    <a:cubicBezTo>
                      <a:pt x="21600" y="4457"/>
                      <a:pt x="21568" y="4373"/>
                      <a:pt x="21505" y="4320"/>
                    </a:cubicBezTo>
                    <a:cubicBezTo>
                      <a:pt x="17286" y="95"/>
                      <a:pt x="17286" y="95"/>
                      <a:pt x="17286" y="95"/>
                    </a:cubicBezTo>
                    <a:cubicBezTo>
                      <a:pt x="17234" y="32"/>
                      <a:pt x="17149" y="0"/>
                      <a:pt x="17065" y="0"/>
                    </a:cubicBezTo>
                    <a:cubicBezTo>
                      <a:pt x="5041" y="0"/>
                      <a:pt x="5041" y="0"/>
                      <a:pt x="5041" y="0"/>
                    </a:cubicBezTo>
                    <a:cubicBezTo>
                      <a:pt x="4873" y="0"/>
                      <a:pt x="4725" y="148"/>
                      <a:pt x="4725" y="317"/>
                    </a:cubicBezTo>
                    <a:cubicBezTo>
                      <a:pt x="4725" y="9041"/>
                      <a:pt x="4725" y="9041"/>
                      <a:pt x="4725" y="9041"/>
                    </a:cubicBezTo>
                    <a:cubicBezTo>
                      <a:pt x="1740" y="9041"/>
                      <a:pt x="1740" y="9041"/>
                      <a:pt x="1740" y="9041"/>
                    </a:cubicBezTo>
                    <a:cubicBezTo>
                      <a:pt x="1561" y="9041"/>
                      <a:pt x="1424" y="9179"/>
                      <a:pt x="1424" y="9358"/>
                    </a:cubicBezTo>
                    <a:cubicBezTo>
                      <a:pt x="1424" y="10457"/>
                      <a:pt x="1424" y="10457"/>
                      <a:pt x="1424" y="10457"/>
                    </a:cubicBezTo>
                    <a:cubicBezTo>
                      <a:pt x="316" y="10457"/>
                      <a:pt x="316" y="10457"/>
                      <a:pt x="316" y="10457"/>
                    </a:cubicBezTo>
                    <a:cubicBezTo>
                      <a:pt x="148" y="10457"/>
                      <a:pt x="0" y="10605"/>
                      <a:pt x="0" y="10784"/>
                    </a:cubicBezTo>
                    <a:cubicBezTo>
                      <a:pt x="0" y="13118"/>
                      <a:pt x="0" y="13118"/>
                      <a:pt x="0" y="13118"/>
                    </a:cubicBezTo>
                    <a:cubicBezTo>
                      <a:pt x="0" y="13298"/>
                      <a:pt x="148" y="13435"/>
                      <a:pt x="316" y="13435"/>
                    </a:cubicBezTo>
                    <a:cubicBezTo>
                      <a:pt x="496" y="13435"/>
                      <a:pt x="643" y="13298"/>
                      <a:pt x="643" y="13118"/>
                    </a:cubicBezTo>
                    <a:cubicBezTo>
                      <a:pt x="643" y="11101"/>
                      <a:pt x="643" y="11101"/>
                      <a:pt x="643" y="11101"/>
                    </a:cubicBezTo>
                    <a:cubicBezTo>
                      <a:pt x="15398" y="11101"/>
                      <a:pt x="15398" y="11101"/>
                      <a:pt x="15398" y="11101"/>
                    </a:cubicBezTo>
                    <a:cubicBezTo>
                      <a:pt x="15398" y="19424"/>
                      <a:pt x="15398" y="19424"/>
                      <a:pt x="15398" y="19424"/>
                    </a:cubicBezTo>
                    <a:cubicBezTo>
                      <a:pt x="643" y="19424"/>
                      <a:pt x="643" y="19424"/>
                      <a:pt x="643" y="19424"/>
                    </a:cubicBezTo>
                    <a:cubicBezTo>
                      <a:pt x="643" y="14396"/>
                      <a:pt x="643" y="14396"/>
                      <a:pt x="643" y="14396"/>
                    </a:cubicBezTo>
                    <a:cubicBezTo>
                      <a:pt x="643" y="14227"/>
                      <a:pt x="496" y="14080"/>
                      <a:pt x="316" y="14080"/>
                    </a:cubicBezTo>
                    <a:cubicBezTo>
                      <a:pt x="148" y="14080"/>
                      <a:pt x="0" y="14227"/>
                      <a:pt x="0" y="14396"/>
                    </a:cubicBezTo>
                    <a:cubicBezTo>
                      <a:pt x="0" y="19741"/>
                      <a:pt x="0" y="19741"/>
                      <a:pt x="0" y="19741"/>
                    </a:cubicBezTo>
                    <a:cubicBezTo>
                      <a:pt x="0" y="19921"/>
                      <a:pt x="148" y="20058"/>
                      <a:pt x="316" y="20058"/>
                    </a:cubicBezTo>
                    <a:cubicBezTo>
                      <a:pt x="4725" y="20058"/>
                      <a:pt x="4725" y="20058"/>
                      <a:pt x="4725" y="20058"/>
                    </a:cubicBezTo>
                    <a:cubicBezTo>
                      <a:pt x="4725" y="21283"/>
                      <a:pt x="4725" y="21283"/>
                      <a:pt x="4725" y="21283"/>
                    </a:cubicBezTo>
                    <a:cubicBezTo>
                      <a:pt x="4725" y="21463"/>
                      <a:pt x="4873" y="21600"/>
                      <a:pt x="5041" y="21600"/>
                    </a:cubicBezTo>
                    <a:cubicBezTo>
                      <a:pt x="21284" y="21600"/>
                      <a:pt x="21284" y="21600"/>
                      <a:pt x="21284" y="21600"/>
                    </a:cubicBezTo>
                    <a:cubicBezTo>
                      <a:pt x="21452" y="21600"/>
                      <a:pt x="21600" y="21463"/>
                      <a:pt x="21600" y="21283"/>
                    </a:cubicBezTo>
                    <a:cubicBezTo>
                      <a:pt x="21600" y="9612"/>
                      <a:pt x="21600" y="9612"/>
                      <a:pt x="21600" y="9612"/>
                    </a:cubicBezTo>
                    <a:cubicBezTo>
                      <a:pt x="21600" y="9443"/>
                      <a:pt x="21452" y="9295"/>
                      <a:pt x="21284" y="9295"/>
                    </a:cubicBezTo>
                    <a:cubicBezTo>
                      <a:pt x="21104" y="9295"/>
                      <a:pt x="20957" y="9443"/>
                      <a:pt x="20957" y="9612"/>
                    </a:cubicBezTo>
                    <a:cubicBezTo>
                      <a:pt x="20957" y="20966"/>
                      <a:pt x="20957" y="20966"/>
                      <a:pt x="20957" y="20966"/>
                    </a:cubicBezTo>
                    <a:cubicBezTo>
                      <a:pt x="5368" y="20966"/>
                      <a:pt x="5368" y="20966"/>
                      <a:pt x="5368" y="20966"/>
                    </a:cubicBezTo>
                    <a:cubicBezTo>
                      <a:pt x="5368" y="20058"/>
                      <a:pt x="5368" y="20058"/>
                      <a:pt x="5368" y="20058"/>
                    </a:cubicBezTo>
                    <a:cubicBezTo>
                      <a:pt x="15715" y="20058"/>
                      <a:pt x="15715" y="20058"/>
                      <a:pt x="15715" y="20058"/>
                    </a:cubicBezTo>
                    <a:cubicBezTo>
                      <a:pt x="15894" y="20058"/>
                      <a:pt x="16042" y="19921"/>
                      <a:pt x="16042" y="19741"/>
                    </a:cubicBezTo>
                    <a:cubicBezTo>
                      <a:pt x="16042" y="18643"/>
                      <a:pt x="16042" y="18643"/>
                      <a:pt x="16042" y="18643"/>
                    </a:cubicBezTo>
                    <a:cubicBezTo>
                      <a:pt x="17139" y="18643"/>
                      <a:pt x="17139" y="18643"/>
                      <a:pt x="17139" y="18643"/>
                    </a:cubicBezTo>
                    <a:cubicBezTo>
                      <a:pt x="17318" y="18643"/>
                      <a:pt x="17455" y="18495"/>
                      <a:pt x="17455" y="18315"/>
                    </a:cubicBezTo>
                    <a:cubicBezTo>
                      <a:pt x="17455" y="9358"/>
                      <a:pt x="17455" y="9358"/>
                      <a:pt x="17455" y="9358"/>
                    </a:cubicBezTo>
                    <a:cubicBezTo>
                      <a:pt x="17455" y="9179"/>
                      <a:pt x="17318" y="9041"/>
                      <a:pt x="17139" y="9041"/>
                    </a:cubicBezTo>
                    <a:cubicBezTo>
                      <a:pt x="5368" y="9041"/>
                      <a:pt x="5368" y="9041"/>
                      <a:pt x="5368" y="9041"/>
                    </a:cubicBezTo>
                    <a:cubicBezTo>
                      <a:pt x="5368" y="644"/>
                      <a:pt x="5368" y="644"/>
                      <a:pt x="5368" y="644"/>
                    </a:cubicBezTo>
                    <a:cubicBezTo>
                      <a:pt x="16748" y="644"/>
                      <a:pt x="16748" y="644"/>
                      <a:pt x="16748" y="644"/>
                    </a:cubicBezTo>
                    <a:cubicBezTo>
                      <a:pt x="16748" y="4542"/>
                      <a:pt x="16748" y="4542"/>
                      <a:pt x="16748" y="4542"/>
                    </a:cubicBezTo>
                    <a:cubicBezTo>
                      <a:pt x="16748" y="4721"/>
                      <a:pt x="16886" y="4859"/>
                      <a:pt x="17065" y="4859"/>
                    </a:cubicBezTo>
                    <a:cubicBezTo>
                      <a:pt x="20957" y="4859"/>
                      <a:pt x="20957" y="4859"/>
                      <a:pt x="20957" y="4859"/>
                    </a:cubicBezTo>
                    <a:cubicBezTo>
                      <a:pt x="20957" y="8334"/>
                      <a:pt x="20957" y="8334"/>
                      <a:pt x="20957" y="8334"/>
                    </a:cubicBezTo>
                    <a:cubicBezTo>
                      <a:pt x="20957" y="8513"/>
                      <a:pt x="21104" y="8651"/>
                      <a:pt x="21284" y="8651"/>
                    </a:cubicBezTo>
                    <a:close/>
                    <a:moveTo>
                      <a:pt x="16822" y="17998"/>
                    </a:moveTo>
                    <a:cubicBezTo>
                      <a:pt x="16042" y="17998"/>
                      <a:pt x="16042" y="17998"/>
                      <a:pt x="16042" y="17998"/>
                    </a:cubicBezTo>
                    <a:cubicBezTo>
                      <a:pt x="16042" y="10784"/>
                      <a:pt x="16042" y="10784"/>
                      <a:pt x="16042" y="10784"/>
                    </a:cubicBezTo>
                    <a:cubicBezTo>
                      <a:pt x="16042" y="10605"/>
                      <a:pt x="15894" y="10457"/>
                      <a:pt x="15715" y="10457"/>
                    </a:cubicBezTo>
                    <a:cubicBezTo>
                      <a:pt x="2057" y="10457"/>
                      <a:pt x="2057" y="10457"/>
                      <a:pt x="2057" y="10457"/>
                    </a:cubicBezTo>
                    <a:cubicBezTo>
                      <a:pt x="2057" y="9675"/>
                      <a:pt x="2057" y="9675"/>
                      <a:pt x="2057" y="9675"/>
                    </a:cubicBezTo>
                    <a:cubicBezTo>
                      <a:pt x="16822" y="9675"/>
                      <a:pt x="16822" y="9675"/>
                      <a:pt x="16822" y="9675"/>
                    </a:cubicBezTo>
                    <a:lnTo>
                      <a:pt x="16822" y="17998"/>
                    </a:lnTo>
                    <a:close/>
                    <a:moveTo>
                      <a:pt x="17381" y="1098"/>
                    </a:moveTo>
                    <a:cubicBezTo>
                      <a:pt x="20503" y="4225"/>
                      <a:pt x="20503" y="4225"/>
                      <a:pt x="20503" y="4225"/>
                    </a:cubicBezTo>
                    <a:cubicBezTo>
                      <a:pt x="17381" y="4225"/>
                      <a:pt x="17381" y="4225"/>
                      <a:pt x="17381" y="4225"/>
                    </a:cubicBezTo>
                    <a:lnTo>
                      <a:pt x="17381" y="1098"/>
                    </a:lnTo>
                    <a:close/>
                    <a:moveTo>
                      <a:pt x="17381" y="1098"/>
                    </a:moveTo>
                    <a:cubicBezTo>
                      <a:pt x="17381" y="1098"/>
                      <a:pt x="17381" y="1098"/>
                      <a:pt x="17381" y="1098"/>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1" name="Freeform 74"/>
              <p:cNvSpPr/>
              <p:nvPr/>
            </p:nvSpPr>
            <p:spPr>
              <a:xfrm>
                <a:off x="33337" y="300038"/>
                <a:ext cx="339726" cy="176214"/>
              </a:xfrm>
              <a:custGeom>
                <a:avLst/>
                <a:gdLst/>
                <a:ahLst/>
                <a:cxnLst>
                  <a:cxn ang="0">
                    <a:pos x="wd2" y="hd2"/>
                  </a:cxn>
                  <a:cxn ang="5400000">
                    <a:pos x="wd2" y="hd2"/>
                  </a:cxn>
                  <a:cxn ang="10800000">
                    <a:pos x="wd2" y="hd2"/>
                  </a:cxn>
                  <a:cxn ang="16200000">
                    <a:pos x="wd2" y="hd2"/>
                  </a:cxn>
                </a:cxnLst>
                <a:rect l="0" t="0" r="r" b="b"/>
                <a:pathLst>
                  <a:path w="21600" h="21600" extrusionOk="0">
                    <a:moveTo>
                      <a:pt x="18919" y="991"/>
                    </a:moveTo>
                    <a:cubicBezTo>
                      <a:pt x="18919" y="429"/>
                      <a:pt x="18697" y="0"/>
                      <a:pt x="18407" y="0"/>
                    </a:cubicBezTo>
                    <a:cubicBezTo>
                      <a:pt x="3193" y="0"/>
                      <a:pt x="3193" y="0"/>
                      <a:pt x="3193" y="0"/>
                    </a:cubicBezTo>
                    <a:cubicBezTo>
                      <a:pt x="2903" y="0"/>
                      <a:pt x="2664" y="429"/>
                      <a:pt x="2664" y="991"/>
                    </a:cubicBezTo>
                    <a:cubicBezTo>
                      <a:pt x="2664" y="3303"/>
                      <a:pt x="1708" y="5185"/>
                      <a:pt x="512" y="5185"/>
                    </a:cubicBezTo>
                    <a:cubicBezTo>
                      <a:pt x="222" y="5185"/>
                      <a:pt x="0" y="5615"/>
                      <a:pt x="0" y="6176"/>
                    </a:cubicBezTo>
                    <a:cubicBezTo>
                      <a:pt x="0" y="15424"/>
                      <a:pt x="0" y="15424"/>
                      <a:pt x="0" y="15424"/>
                    </a:cubicBezTo>
                    <a:cubicBezTo>
                      <a:pt x="0" y="15952"/>
                      <a:pt x="222" y="16415"/>
                      <a:pt x="512" y="16415"/>
                    </a:cubicBezTo>
                    <a:cubicBezTo>
                      <a:pt x="1708" y="16415"/>
                      <a:pt x="2664" y="18297"/>
                      <a:pt x="2664" y="20576"/>
                    </a:cubicBezTo>
                    <a:cubicBezTo>
                      <a:pt x="2664" y="21138"/>
                      <a:pt x="2903" y="21600"/>
                      <a:pt x="3193" y="21600"/>
                    </a:cubicBezTo>
                    <a:cubicBezTo>
                      <a:pt x="15009" y="21600"/>
                      <a:pt x="15009" y="21600"/>
                      <a:pt x="15009" y="21600"/>
                    </a:cubicBezTo>
                    <a:cubicBezTo>
                      <a:pt x="15299" y="21600"/>
                      <a:pt x="15521" y="21138"/>
                      <a:pt x="15521" y="20576"/>
                    </a:cubicBezTo>
                    <a:cubicBezTo>
                      <a:pt x="15521" y="20048"/>
                      <a:pt x="15299" y="19585"/>
                      <a:pt x="15009" y="19585"/>
                    </a:cubicBezTo>
                    <a:cubicBezTo>
                      <a:pt x="3671" y="19585"/>
                      <a:pt x="3671" y="19585"/>
                      <a:pt x="3671" y="19585"/>
                    </a:cubicBezTo>
                    <a:cubicBezTo>
                      <a:pt x="3449" y="16976"/>
                      <a:pt x="2373" y="14928"/>
                      <a:pt x="1025" y="14499"/>
                    </a:cubicBezTo>
                    <a:cubicBezTo>
                      <a:pt x="1025" y="7101"/>
                      <a:pt x="1025" y="7101"/>
                      <a:pt x="1025" y="7101"/>
                    </a:cubicBezTo>
                    <a:cubicBezTo>
                      <a:pt x="2373" y="6672"/>
                      <a:pt x="3449" y="4591"/>
                      <a:pt x="3671" y="2015"/>
                    </a:cubicBezTo>
                    <a:cubicBezTo>
                      <a:pt x="17929" y="2015"/>
                      <a:pt x="17929" y="2015"/>
                      <a:pt x="17929" y="2015"/>
                    </a:cubicBezTo>
                    <a:cubicBezTo>
                      <a:pt x="18151" y="4591"/>
                      <a:pt x="19227" y="6672"/>
                      <a:pt x="20558" y="7101"/>
                    </a:cubicBezTo>
                    <a:cubicBezTo>
                      <a:pt x="20558" y="14499"/>
                      <a:pt x="20558" y="14499"/>
                      <a:pt x="20558" y="14499"/>
                    </a:cubicBezTo>
                    <a:cubicBezTo>
                      <a:pt x="19227" y="14928"/>
                      <a:pt x="18151" y="16976"/>
                      <a:pt x="17929" y="19585"/>
                    </a:cubicBezTo>
                    <a:cubicBezTo>
                      <a:pt x="17075" y="19585"/>
                      <a:pt x="17075" y="19585"/>
                      <a:pt x="17075" y="19585"/>
                    </a:cubicBezTo>
                    <a:cubicBezTo>
                      <a:pt x="16802" y="19585"/>
                      <a:pt x="16563" y="20048"/>
                      <a:pt x="16563" y="20576"/>
                    </a:cubicBezTo>
                    <a:cubicBezTo>
                      <a:pt x="16563" y="21138"/>
                      <a:pt x="16802" y="21600"/>
                      <a:pt x="17075" y="21600"/>
                    </a:cubicBezTo>
                    <a:cubicBezTo>
                      <a:pt x="18407" y="21600"/>
                      <a:pt x="18407" y="21600"/>
                      <a:pt x="18407" y="21600"/>
                    </a:cubicBezTo>
                    <a:cubicBezTo>
                      <a:pt x="18697" y="21600"/>
                      <a:pt x="18919" y="21138"/>
                      <a:pt x="18919" y="20576"/>
                    </a:cubicBezTo>
                    <a:cubicBezTo>
                      <a:pt x="18919" y="18297"/>
                      <a:pt x="19892" y="16415"/>
                      <a:pt x="21088" y="16415"/>
                    </a:cubicBezTo>
                    <a:cubicBezTo>
                      <a:pt x="21378" y="16415"/>
                      <a:pt x="21600" y="15952"/>
                      <a:pt x="21600" y="15424"/>
                    </a:cubicBezTo>
                    <a:cubicBezTo>
                      <a:pt x="21600" y="6176"/>
                      <a:pt x="21600" y="6176"/>
                      <a:pt x="21600" y="6176"/>
                    </a:cubicBezTo>
                    <a:cubicBezTo>
                      <a:pt x="21600" y="5615"/>
                      <a:pt x="21378" y="5185"/>
                      <a:pt x="21088" y="5185"/>
                    </a:cubicBezTo>
                    <a:cubicBezTo>
                      <a:pt x="19892" y="5185"/>
                      <a:pt x="18919" y="3303"/>
                      <a:pt x="18919" y="991"/>
                    </a:cubicBezTo>
                    <a:close/>
                    <a:moveTo>
                      <a:pt x="18919" y="991"/>
                    </a:moveTo>
                    <a:cubicBezTo>
                      <a:pt x="18919" y="991"/>
                      <a:pt x="18919" y="991"/>
                      <a:pt x="18919" y="991"/>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2" name="Freeform 75"/>
              <p:cNvSpPr/>
              <p:nvPr/>
            </p:nvSpPr>
            <p:spPr>
              <a:xfrm>
                <a:off x="153987" y="338138"/>
                <a:ext cx="100014" cy="100014"/>
              </a:xfrm>
              <a:custGeom>
                <a:avLst/>
                <a:gdLst/>
                <a:ahLst/>
                <a:cxnLst>
                  <a:cxn ang="0">
                    <a:pos x="wd2" y="hd2"/>
                  </a:cxn>
                  <a:cxn ang="5400000">
                    <a:pos x="wd2" y="hd2"/>
                  </a:cxn>
                  <a:cxn ang="10800000">
                    <a:pos x="wd2" y="hd2"/>
                  </a:cxn>
                  <a:cxn ang="16200000">
                    <a:pos x="wd2" y="hd2"/>
                  </a:cxn>
                </a:cxnLst>
                <a:rect l="0" t="0" r="r" b="b"/>
                <a:pathLst>
                  <a:path w="21600" h="21600" extrusionOk="0">
                    <a:moveTo>
                      <a:pt x="0" y="10829"/>
                    </a:moveTo>
                    <a:cubicBezTo>
                      <a:pt x="0" y="16787"/>
                      <a:pt x="4870" y="21600"/>
                      <a:pt x="10771" y="21600"/>
                    </a:cubicBezTo>
                    <a:cubicBezTo>
                      <a:pt x="16730" y="21600"/>
                      <a:pt x="21600" y="16787"/>
                      <a:pt x="21600" y="10829"/>
                    </a:cubicBezTo>
                    <a:cubicBezTo>
                      <a:pt x="21600" y="4870"/>
                      <a:pt x="16730" y="0"/>
                      <a:pt x="10771" y="0"/>
                    </a:cubicBezTo>
                    <a:cubicBezTo>
                      <a:pt x="4870" y="0"/>
                      <a:pt x="0" y="4870"/>
                      <a:pt x="0" y="10829"/>
                    </a:cubicBezTo>
                    <a:close/>
                    <a:moveTo>
                      <a:pt x="18105" y="10829"/>
                    </a:moveTo>
                    <a:cubicBezTo>
                      <a:pt x="18105" y="14839"/>
                      <a:pt x="14839" y="18105"/>
                      <a:pt x="10771" y="18105"/>
                    </a:cubicBezTo>
                    <a:cubicBezTo>
                      <a:pt x="6761" y="18105"/>
                      <a:pt x="3495" y="14839"/>
                      <a:pt x="3495" y="10829"/>
                    </a:cubicBezTo>
                    <a:cubicBezTo>
                      <a:pt x="3495" y="6761"/>
                      <a:pt x="6761" y="3495"/>
                      <a:pt x="10771" y="3495"/>
                    </a:cubicBezTo>
                    <a:cubicBezTo>
                      <a:pt x="14839" y="3495"/>
                      <a:pt x="18105" y="6761"/>
                      <a:pt x="18105" y="10829"/>
                    </a:cubicBezTo>
                    <a:close/>
                    <a:moveTo>
                      <a:pt x="18105" y="10829"/>
                    </a:moveTo>
                    <a:cubicBezTo>
                      <a:pt x="18105" y="10829"/>
                      <a:pt x="18105" y="10829"/>
                      <a:pt x="18105" y="10829"/>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3" name="Freeform 76"/>
              <p:cNvSpPr/>
              <p:nvPr/>
            </p:nvSpPr>
            <p:spPr>
              <a:xfrm>
                <a:off x="284163" y="379413"/>
                <a:ext cx="42864" cy="17464"/>
              </a:xfrm>
              <a:custGeom>
                <a:avLst/>
                <a:gdLst/>
                <a:ahLst/>
                <a:cxnLst>
                  <a:cxn ang="0">
                    <a:pos x="wd2" y="hd2"/>
                  </a:cxn>
                  <a:cxn ang="5400000">
                    <a:pos x="wd2" y="hd2"/>
                  </a:cxn>
                  <a:cxn ang="10800000">
                    <a:pos x="wd2" y="hd2"/>
                  </a:cxn>
                  <a:cxn ang="16200000">
                    <a:pos x="wd2" y="hd2"/>
                  </a:cxn>
                </a:cxnLst>
                <a:rect l="0" t="0" r="r" b="b"/>
                <a:pathLst>
                  <a:path w="21600" h="21600" extrusionOk="0">
                    <a:moveTo>
                      <a:pt x="21600" y="10977"/>
                    </a:moveTo>
                    <a:cubicBezTo>
                      <a:pt x="21600" y="4957"/>
                      <a:pt x="19823" y="0"/>
                      <a:pt x="17499" y="0"/>
                    </a:cubicBezTo>
                    <a:cubicBezTo>
                      <a:pt x="4238" y="0"/>
                      <a:pt x="4238" y="0"/>
                      <a:pt x="4238" y="0"/>
                    </a:cubicBezTo>
                    <a:cubicBezTo>
                      <a:pt x="1914" y="0"/>
                      <a:pt x="0" y="4957"/>
                      <a:pt x="0" y="10977"/>
                    </a:cubicBezTo>
                    <a:cubicBezTo>
                      <a:pt x="0" y="16997"/>
                      <a:pt x="1914" y="21600"/>
                      <a:pt x="4238" y="21600"/>
                    </a:cubicBezTo>
                    <a:cubicBezTo>
                      <a:pt x="17499" y="21600"/>
                      <a:pt x="17499" y="21600"/>
                      <a:pt x="17499" y="21600"/>
                    </a:cubicBezTo>
                    <a:cubicBezTo>
                      <a:pt x="19823" y="21600"/>
                      <a:pt x="21600" y="16997"/>
                      <a:pt x="21600" y="10977"/>
                    </a:cubicBezTo>
                    <a:close/>
                    <a:moveTo>
                      <a:pt x="21600" y="10977"/>
                    </a:moveTo>
                    <a:cubicBezTo>
                      <a:pt x="21600" y="10977"/>
                      <a:pt x="21600" y="10977"/>
                      <a:pt x="21600" y="10977"/>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4" name="Freeform 77"/>
              <p:cNvSpPr/>
              <p:nvPr/>
            </p:nvSpPr>
            <p:spPr>
              <a:xfrm>
                <a:off x="80962" y="379413"/>
                <a:ext cx="41276" cy="17464"/>
              </a:xfrm>
              <a:custGeom>
                <a:avLst/>
                <a:gdLst/>
                <a:ahLst/>
                <a:cxnLst>
                  <a:cxn ang="0">
                    <a:pos x="wd2" y="hd2"/>
                  </a:cxn>
                  <a:cxn ang="5400000">
                    <a:pos x="wd2" y="hd2"/>
                  </a:cxn>
                  <a:cxn ang="10800000">
                    <a:pos x="wd2" y="hd2"/>
                  </a:cxn>
                  <a:cxn ang="16200000">
                    <a:pos x="wd2" y="hd2"/>
                  </a:cxn>
                </a:cxnLst>
                <a:rect l="0" t="0" r="r" b="b"/>
                <a:pathLst>
                  <a:path w="21600" h="21600" extrusionOk="0">
                    <a:moveTo>
                      <a:pt x="4238" y="0"/>
                    </a:moveTo>
                    <a:cubicBezTo>
                      <a:pt x="1914" y="0"/>
                      <a:pt x="0" y="4957"/>
                      <a:pt x="0" y="10977"/>
                    </a:cubicBezTo>
                    <a:cubicBezTo>
                      <a:pt x="0" y="16997"/>
                      <a:pt x="1914" y="21600"/>
                      <a:pt x="4238" y="21600"/>
                    </a:cubicBezTo>
                    <a:cubicBezTo>
                      <a:pt x="17499" y="21600"/>
                      <a:pt x="17499" y="21600"/>
                      <a:pt x="17499" y="21600"/>
                    </a:cubicBezTo>
                    <a:cubicBezTo>
                      <a:pt x="19823" y="21600"/>
                      <a:pt x="21600" y="16997"/>
                      <a:pt x="21600" y="10977"/>
                    </a:cubicBezTo>
                    <a:cubicBezTo>
                      <a:pt x="21600" y="4957"/>
                      <a:pt x="19823" y="0"/>
                      <a:pt x="17499" y="0"/>
                    </a:cubicBezTo>
                    <a:lnTo>
                      <a:pt x="4238" y="0"/>
                    </a:lnTo>
                    <a:close/>
                    <a:moveTo>
                      <a:pt x="4238" y="0"/>
                    </a:moveTo>
                    <a:cubicBezTo>
                      <a:pt x="4238" y="0"/>
                      <a:pt x="4238" y="0"/>
                      <a:pt x="4238" y="0"/>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5" name="Freeform 78"/>
              <p:cNvSpPr/>
              <p:nvPr/>
            </p:nvSpPr>
            <p:spPr>
              <a:xfrm>
                <a:off x="357823" y="300284"/>
                <a:ext cx="16338" cy="16518"/>
              </a:xfrm>
              <a:custGeom>
                <a:avLst/>
                <a:gdLst/>
                <a:ahLst/>
                <a:cxnLst>
                  <a:cxn ang="0">
                    <a:pos x="wd2" y="hd2"/>
                  </a:cxn>
                  <a:cxn ang="5400000">
                    <a:pos x="wd2" y="hd2"/>
                  </a:cxn>
                  <a:cxn ang="10800000">
                    <a:pos x="wd2" y="hd2"/>
                  </a:cxn>
                  <a:cxn ang="16200000">
                    <a:pos x="wd2" y="hd2"/>
                  </a:cxn>
                </a:cxnLst>
                <a:rect l="0" t="0" r="r" b="b"/>
                <a:pathLst>
                  <a:path w="18524" h="18728" extrusionOk="0">
                    <a:moveTo>
                      <a:pt x="5668" y="17927"/>
                    </a:moveTo>
                    <a:cubicBezTo>
                      <a:pt x="13273" y="21321"/>
                      <a:pt x="20879" y="13298"/>
                      <a:pt x="17837" y="5892"/>
                    </a:cubicBezTo>
                    <a:cubicBezTo>
                      <a:pt x="16316" y="1881"/>
                      <a:pt x="12361" y="-279"/>
                      <a:pt x="8406" y="30"/>
                    </a:cubicBezTo>
                    <a:cubicBezTo>
                      <a:pt x="4451" y="338"/>
                      <a:pt x="1104" y="3424"/>
                      <a:pt x="192" y="7435"/>
                    </a:cubicBezTo>
                    <a:cubicBezTo>
                      <a:pt x="-721" y="11755"/>
                      <a:pt x="1713" y="16384"/>
                      <a:pt x="5668" y="17927"/>
                    </a:cubicBezTo>
                    <a:close/>
                    <a:moveTo>
                      <a:pt x="5668" y="17927"/>
                    </a:moveTo>
                    <a:cubicBezTo>
                      <a:pt x="5668" y="17927"/>
                      <a:pt x="5668" y="17927"/>
                      <a:pt x="5668" y="17927"/>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6" name="Freeform 79"/>
              <p:cNvSpPr/>
              <p:nvPr/>
            </p:nvSpPr>
            <p:spPr>
              <a:xfrm>
                <a:off x="357930" y="460464"/>
                <a:ext cx="15766" cy="15201"/>
              </a:xfrm>
              <a:custGeom>
                <a:avLst/>
                <a:gdLst/>
                <a:ahLst/>
                <a:cxnLst>
                  <a:cxn ang="0">
                    <a:pos x="wd2" y="hd2"/>
                  </a:cxn>
                  <a:cxn ang="5400000">
                    <a:pos x="wd2" y="hd2"/>
                  </a:cxn>
                  <a:cxn ang="10800000">
                    <a:pos x="wd2" y="hd2"/>
                  </a:cxn>
                  <a:cxn ang="16200000">
                    <a:pos x="wd2" y="hd2"/>
                  </a:cxn>
                </a:cxnLst>
                <a:rect l="0" t="0" r="r" b="b"/>
                <a:pathLst>
                  <a:path w="19500" h="18801" extrusionOk="0">
                    <a:moveTo>
                      <a:pt x="18748" y="5753"/>
                    </a:moveTo>
                    <a:cubicBezTo>
                      <a:pt x="15524" y="-2073"/>
                      <a:pt x="3918" y="-1760"/>
                      <a:pt x="694" y="5753"/>
                    </a:cubicBezTo>
                    <a:cubicBezTo>
                      <a:pt x="-918" y="9510"/>
                      <a:pt x="372" y="14205"/>
                      <a:pt x="3595" y="16710"/>
                    </a:cubicBezTo>
                    <a:cubicBezTo>
                      <a:pt x="6819" y="19214"/>
                      <a:pt x="11333" y="19527"/>
                      <a:pt x="14557" y="17336"/>
                    </a:cubicBezTo>
                    <a:cubicBezTo>
                      <a:pt x="18748" y="15144"/>
                      <a:pt x="20682" y="9823"/>
                      <a:pt x="18748" y="5753"/>
                    </a:cubicBezTo>
                    <a:close/>
                    <a:moveTo>
                      <a:pt x="18748" y="5753"/>
                    </a:moveTo>
                    <a:cubicBezTo>
                      <a:pt x="18748" y="5753"/>
                      <a:pt x="18748" y="5753"/>
                      <a:pt x="18748" y="5753"/>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7" name="Freeform 80"/>
              <p:cNvSpPr/>
              <p:nvPr/>
            </p:nvSpPr>
            <p:spPr>
              <a:xfrm>
                <a:off x="33986" y="300038"/>
                <a:ext cx="16050" cy="16750"/>
              </a:xfrm>
              <a:custGeom>
                <a:avLst/>
                <a:gdLst/>
                <a:ahLst/>
                <a:cxnLst>
                  <a:cxn ang="0">
                    <a:pos x="wd2" y="hd2"/>
                  </a:cxn>
                  <a:cxn ang="5400000">
                    <a:pos x="wd2" y="hd2"/>
                  </a:cxn>
                  <a:cxn ang="10800000">
                    <a:pos x="wd2" y="hd2"/>
                  </a:cxn>
                  <a:cxn ang="16200000">
                    <a:pos x="wd2" y="hd2"/>
                  </a:cxn>
                </a:cxnLst>
                <a:rect l="0" t="0" r="r" b="b"/>
                <a:pathLst>
                  <a:path w="19851" h="20717" extrusionOk="0">
                    <a:moveTo>
                      <a:pt x="19162" y="6514"/>
                    </a:moveTo>
                    <a:cubicBezTo>
                      <a:pt x="17525" y="2400"/>
                      <a:pt x="13925" y="0"/>
                      <a:pt x="9998" y="0"/>
                    </a:cubicBezTo>
                    <a:cubicBezTo>
                      <a:pt x="5743" y="0"/>
                      <a:pt x="2143" y="2743"/>
                      <a:pt x="507" y="6857"/>
                    </a:cubicBezTo>
                    <a:cubicBezTo>
                      <a:pt x="-802" y="10971"/>
                      <a:pt x="507" y="15429"/>
                      <a:pt x="3453" y="18171"/>
                    </a:cubicBezTo>
                    <a:cubicBezTo>
                      <a:pt x="7053" y="21257"/>
                      <a:pt x="11962" y="21600"/>
                      <a:pt x="15562" y="18857"/>
                    </a:cubicBezTo>
                    <a:cubicBezTo>
                      <a:pt x="19489" y="16114"/>
                      <a:pt x="20798" y="10971"/>
                      <a:pt x="19162" y="6514"/>
                    </a:cubicBezTo>
                    <a:close/>
                    <a:moveTo>
                      <a:pt x="19162" y="6514"/>
                    </a:moveTo>
                    <a:cubicBezTo>
                      <a:pt x="19162" y="6514"/>
                      <a:pt x="19162" y="6514"/>
                      <a:pt x="19162" y="6514"/>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8" name="Freeform 81"/>
              <p:cNvSpPr/>
              <p:nvPr/>
            </p:nvSpPr>
            <p:spPr>
              <a:xfrm>
                <a:off x="33965" y="459541"/>
                <a:ext cx="16155" cy="15949"/>
              </a:xfrm>
              <a:custGeom>
                <a:avLst/>
                <a:gdLst/>
                <a:ahLst/>
                <a:cxnLst>
                  <a:cxn ang="0">
                    <a:pos x="wd2" y="hd2"/>
                  </a:cxn>
                  <a:cxn ang="5400000">
                    <a:pos x="wd2" y="hd2"/>
                  </a:cxn>
                  <a:cxn ang="10800000">
                    <a:pos x="wd2" y="hd2"/>
                  </a:cxn>
                  <a:cxn ang="16200000">
                    <a:pos x="wd2" y="hd2"/>
                  </a:cxn>
                </a:cxnLst>
                <a:rect l="0" t="0" r="r" b="b"/>
                <a:pathLst>
                  <a:path w="19980" h="18083" extrusionOk="0">
                    <a:moveTo>
                      <a:pt x="205" y="10846"/>
                    </a:moveTo>
                    <a:cubicBezTo>
                      <a:pt x="1841" y="18646"/>
                      <a:pt x="13623" y="20746"/>
                      <a:pt x="18205" y="14146"/>
                    </a:cubicBezTo>
                    <a:cubicBezTo>
                      <a:pt x="20823" y="10846"/>
                      <a:pt x="20496" y="6346"/>
                      <a:pt x="17550" y="3346"/>
                    </a:cubicBezTo>
                    <a:cubicBezTo>
                      <a:pt x="14932" y="346"/>
                      <a:pt x="10350" y="-854"/>
                      <a:pt x="6423" y="646"/>
                    </a:cubicBezTo>
                    <a:cubicBezTo>
                      <a:pt x="1841" y="2146"/>
                      <a:pt x="-777" y="6646"/>
                      <a:pt x="205" y="10846"/>
                    </a:cubicBezTo>
                    <a:close/>
                    <a:moveTo>
                      <a:pt x="205" y="10846"/>
                    </a:moveTo>
                    <a:cubicBezTo>
                      <a:pt x="205" y="10846"/>
                      <a:pt x="205" y="10846"/>
                      <a:pt x="205" y="10846"/>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39" name="Freeform 82"/>
              <p:cNvSpPr/>
              <p:nvPr/>
            </p:nvSpPr>
            <p:spPr>
              <a:xfrm>
                <a:off x="273050" y="127000"/>
                <a:ext cx="122239" cy="15876"/>
              </a:xfrm>
              <a:custGeom>
                <a:avLst/>
                <a:gdLst/>
                <a:ahLst/>
                <a:cxnLst>
                  <a:cxn ang="0">
                    <a:pos x="wd2" y="hd2"/>
                  </a:cxn>
                  <a:cxn ang="5400000">
                    <a:pos x="wd2" y="hd2"/>
                  </a:cxn>
                  <a:cxn ang="10800000">
                    <a:pos x="wd2" y="hd2"/>
                  </a:cxn>
                  <a:cxn ang="16200000">
                    <a:pos x="wd2" y="hd2"/>
                  </a:cxn>
                </a:cxnLst>
                <a:rect l="0" t="0" r="r" b="b"/>
                <a:pathLst>
                  <a:path w="21600" h="21600" extrusionOk="0">
                    <a:moveTo>
                      <a:pt x="20132" y="21600"/>
                    </a:moveTo>
                    <a:cubicBezTo>
                      <a:pt x="20937" y="21600"/>
                      <a:pt x="21600" y="16920"/>
                      <a:pt x="21600" y="10800"/>
                    </a:cubicBezTo>
                    <a:cubicBezTo>
                      <a:pt x="21600" y="4680"/>
                      <a:pt x="20937" y="0"/>
                      <a:pt x="20132" y="0"/>
                    </a:cubicBezTo>
                    <a:cubicBezTo>
                      <a:pt x="1468" y="0"/>
                      <a:pt x="1468" y="0"/>
                      <a:pt x="1468" y="0"/>
                    </a:cubicBezTo>
                    <a:cubicBezTo>
                      <a:pt x="663" y="0"/>
                      <a:pt x="0" y="4680"/>
                      <a:pt x="0" y="10800"/>
                    </a:cubicBezTo>
                    <a:cubicBezTo>
                      <a:pt x="0" y="16920"/>
                      <a:pt x="663" y="21600"/>
                      <a:pt x="1468" y="21600"/>
                    </a:cubicBezTo>
                    <a:lnTo>
                      <a:pt x="20132" y="21600"/>
                    </a:lnTo>
                    <a:close/>
                    <a:moveTo>
                      <a:pt x="20132" y="21600"/>
                    </a:moveTo>
                    <a:cubicBezTo>
                      <a:pt x="20132" y="21600"/>
                      <a:pt x="20132" y="21600"/>
                      <a:pt x="20132" y="21600"/>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40" name="Freeform 83"/>
              <p:cNvSpPr/>
              <p:nvPr/>
            </p:nvSpPr>
            <p:spPr>
              <a:xfrm>
                <a:off x="182562" y="174625"/>
                <a:ext cx="303214" cy="15876"/>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920"/>
                      <a:pt x="268" y="21600"/>
                      <a:pt x="574" y="21600"/>
                    </a:cubicBezTo>
                    <a:cubicBezTo>
                      <a:pt x="21026" y="21600"/>
                      <a:pt x="21026" y="21600"/>
                      <a:pt x="21026" y="21600"/>
                    </a:cubicBezTo>
                    <a:cubicBezTo>
                      <a:pt x="21332" y="21600"/>
                      <a:pt x="21600" y="16920"/>
                      <a:pt x="21600" y="10800"/>
                    </a:cubicBezTo>
                    <a:cubicBezTo>
                      <a:pt x="21600" y="4680"/>
                      <a:pt x="21332" y="0"/>
                      <a:pt x="21026" y="0"/>
                    </a:cubicBezTo>
                    <a:cubicBezTo>
                      <a:pt x="574" y="0"/>
                      <a:pt x="574" y="0"/>
                      <a:pt x="574" y="0"/>
                    </a:cubicBezTo>
                    <a:cubicBezTo>
                      <a:pt x="268" y="0"/>
                      <a:pt x="0" y="4680"/>
                      <a:pt x="0" y="10800"/>
                    </a:cubicBezTo>
                    <a:close/>
                    <a:moveTo>
                      <a:pt x="0" y="10800"/>
                    </a:moveTo>
                    <a:cubicBezTo>
                      <a:pt x="0" y="10800"/>
                      <a:pt x="0" y="10800"/>
                      <a:pt x="0" y="10800"/>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grpSp>
      </p:grpSp>
      <p:grpSp>
        <p:nvGrpSpPr>
          <p:cNvPr id="154" name="Group"/>
          <p:cNvGrpSpPr/>
          <p:nvPr/>
        </p:nvGrpSpPr>
        <p:grpSpPr>
          <a:xfrm>
            <a:off x="2204076" y="3163362"/>
            <a:ext cx="3578113" cy="1219392"/>
            <a:chOff x="-1" y="0"/>
            <a:chExt cx="3578111" cy="1219391"/>
          </a:xfrm>
        </p:grpSpPr>
        <p:grpSp>
          <p:nvGrpSpPr>
            <p:cNvPr id="145" name="Group 68"/>
            <p:cNvGrpSpPr/>
            <p:nvPr/>
          </p:nvGrpSpPr>
          <p:grpSpPr>
            <a:xfrm>
              <a:off x="-1" y="0"/>
              <a:ext cx="3578111" cy="1219391"/>
              <a:chOff x="0" y="0"/>
              <a:chExt cx="3578109" cy="1219390"/>
            </a:xfrm>
          </p:grpSpPr>
          <p:sp>
            <p:nvSpPr>
              <p:cNvPr id="143" name="Freeform 32"/>
              <p:cNvSpPr/>
              <p:nvPr/>
            </p:nvSpPr>
            <p:spPr>
              <a:xfrm>
                <a:off x="-1" y="-1"/>
                <a:ext cx="2961444" cy="1219392"/>
              </a:xfrm>
              <a:custGeom>
                <a:avLst/>
                <a:gdLst/>
                <a:ahLst/>
                <a:cxnLst>
                  <a:cxn ang="0">
                    <a:pos x="wd2" y="hd2"/>
                  </a:cxn>
                  <a:cxn ang="5400000">
                    <a:pos x="wd2" y="hd2"/>
                  </a:cxn>
                  <a:cxn ang="10800000">
                    <a:pos x="wd2" y="hd2"/>
                  </a:cxn>
                  <a:cxn ang="16200000">
                    <a:pos x="wd2" y="hd2"/>
                  </a:cxn>
                </a:cxnLst>
                <a:rect l="0" t="0" r="r" b="b"/>
                <a:pathLst>
                  <a:path w="21600" h="21600" extrusionOk="0">
                    <a:moveTo>
                      <a:pt x="20918" y="21600"/>
                    </a:moveTo>
                    <a:cubicBezTo>
                      <a:pt x="682" y="21600"/>
                      <a:pt x="682" y="21600"/>
                      <a:pt x="682" y="21600"/>
                    </a:cubicBezTo>
                    <a:cubicBezTo>
                      <a:pt x="312" y="21600"/>
                      <a:pt x="0" y="21040"/>
                      <a:pt x="0" y="20320"/>
                    </a:cubicBezTo>
                    <a:cubicBezTo>
                      <a:pt x="0" y="1280"/>
                      <a:pt x="0" y="1280"/>
                      <a:pt x="0" y="1280"/>
                    </a:cubicBezTo>
                    <a:cubicBezTo>
                      <a:pt x="0" y="587"/>
                      <a:pt x="312" y="0"/>
                      <a:pt x="682" y="0"/>
                    </a:cubicBezTo>
                    <a:cubicBezTo>
                      <a:pt x="20918" y="0"/>
                      <a:pt x="20918" y="0"/>
                      <a:pt x="20918" y="0"/>
                    </a:cubicBezTo>
                    <a:cubicBezTo>
                      <a:pt x="21288" y="0"/>
                      <a:pt x="21600" y="587"/>
                      <a:pt x="21600" y="1280"/>
                    </a:cubicBezTo>
                    <a:cubicBezTo>
                      <a:pt x="21600" y="20320"/>
                      <a:pt x="21600" y="20320"/>
                      <a:pt x="21600" y="20320"/>
                    </a:cubicBezTo>
                    <a:cubicBezTo>
                      <a:pt x="21600" y="21040"/>
                      <a:pt x="21288" y="21600"/>
                      <a:pt x="20918" y="21600"/>
                    </a:cubicBezTo>
                    <a:close/>
                  </a:path>
                </a:pathLst>
              </a:custGeom>
              <a:solidFill>
                <a:srgbClr val="FCF0A4"/>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44" name="Freeform 33"/>
              <p:cNvSpPr/>
              <p:nvPr/>
            </p:nvSpPr>
            <p:spPr>
              <a:xfrm>
                <a:off x="2343539" y="-1"/>
                <a:ext cx="1234571" cy="1219392"/>
              </a:xfrm>
              <a:custGeom>
                <a:avLst/>
                <a:gdLst/>
                <a:ahLst/>
                <a:cxnLst>
                  <a:cxn ang="0">
                    <a:pos x="wd2" y="hd2"/>
                  </a:cxn>
                  <a:cxn ang="5400000">
                    <a:pos x="wd2" y="hd2"/>
                  </a:cxn>
                  <a:cxn ang="10800000">
                    <a:pos x="wd2" y="hd2"/>
                  </a:cxn>
                  <a:cxn ang="16200000">
                    <a:pos x="wd2" y="hd2"/>
                  </a:cxn>
                </a:cxnLst>
                <a:rect l="0" t="0" r="r" b="b"/>
                <a:pathLst>
                  <a:path w="21600" h="21600" extrusionOk="0">
                    <a:moveTo>
                      <a:pt x="20320" y="21600"/>
                    </a:moveTo>
                    <a:cubicBezTo>
                      <a:pt x="1280" y="21600"/>
                      <a:pt x="1280" y="21600"/>
                      <a:pt x="1280" y="21600"/>
                    </a:cubicBezTo>
                    <a:cubicBezTo>
                      <a:pt x="560" y="21600"/>
                      <a:pt x="0" y="21040"/>
                      <a:pt x="0" y="20320"/>
                    </a:cubicBezTo>
                    <a:cubicBezTo>
                      <a:pt x="0" y="1280"/>
                      <a:pt x="0" y="1280"/>
                      <a:pt x="0" y="1280"/>
                    </a:cubicBezTo>
                    <a:cubicBezTo>
                      <a:pt x="0" y="587"/>
                      <a:pt x="560" y="0"/>
                      <a:pt x="1280" y="0"/>
                    </a:cubicBezTo>
                    <a:cubicBezTo>
                      <a:pt x="20320" y="0"/>
                      <a:pt x="20320" y="0"/>
                      <a:pt x="20320" y="0"/>
                    </a:cubicBezTo>
                    <a:cubicBezTo>
                      <a:pt x="21013" y="0"/>
                      <a:pt x="21600" y="587"/>
                      <a:pt x="21600" y="1280"/>
                    </a:cubicBezTo>
                    <a:cubicBezTo>
                      <a:pt x="21600" y="20320"/>
                      <a:pt x="21600" y="20320"/>
                      <a:pt x="21600" y="20320"/>
                    </a:cubicBezTo>
                    <a:cubicBezTo>
                      <a:pt x="21600" y="21040"/>
                      <a:pt x="21013" y="21600"/>
                      <a:pt x="20320" y="21600"/>
                    </a:cubicBezTo>
                    <a:close/>
                  </a:path>
                </a:pathLst>
              </a:custGeom>
              <a:solidFill>
                <a:schemeClr val="accent2"/>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46" name="TextBox 34"/>
            <p:cNvSpPr txBox="1"/>
            <p:nvPr/>
          </p:nvSpPr>
          <p:spPr>
            <a:xfrm>
              <a:off x="324868" y="162948"/>
              <a:ext cx="1730813" cy="646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lvl1pPr algn="ctr">
                <a:defRPr sz="2500">
                  <a:solidFill>
                    <a:srgbClr val="262626"/>
                  </a:solidFill>
                  <a:latin typeface="Poppins ExtraBold"/>
                  <a:ea typeface="Poppins ExtraBold"/>
                  <a:cs typeface="Poppins ExtraBold"/>
                  <a:sym typeface="Poppins ExtraBold"/>
                </a:defRPr>
              </a:lvl1pPr>
            </a:lstStyle>
            <a:p>
              <a:r>
                <a:rPr sz="1800" dirty="0">
                  <a:latin typeface="Arial Black" panose="020B0A04020102020204" pitchFamily="34" charset="0"/>
                </a:rPr>
                <a:t>P20 Partnership</a:t>
              </a:r>
            </a:p>
          </p:txBody>
        </p:sp>
        <p:grpSp>
          <p:nvGrpSpPr>
            <p:cNvPr id="153" name="Group 442"/>
            <p:cNvGrpSpPr/>
            <p:nvPr/>
          </p:nvGrpSpPr>
          <p:grpSpPr>
            <a:xfrm>
              <a:off x="2720328" y="335057"/>
              <a:ext cx="428626" cy="549276"/>
              <a:chOff x="0" y="0"/>
              <a:chExt cx="428625" cy="549275"/>
            </a:xfrm>
          </p:grpSpPr>
          <p:sp>
            <p:nvSpPr>
              <p:cNvPr id="147" name="Freeform 399"/>
              <p:cNvSpPr/>
              <p:nvPr/>
            </p:nvSpPr>
            <p:spPr>
              <a:xfrm>
                <a:off x="180975" y="30162"/>
                <a:ext cx="68264" cy="682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47" y="0"/>
                      <a:pt x="0" y="4847"/>
                      <a:pt x="0" y="10800"/>
                    </a:cubicBezTo>
                    <a:cubicBezTo>
                      <a:pt x="0" y="16753"/>
                      <a:pt x="4847" y="21600"/>
                      <a:pt x="10800" y="21600"/>
                    </a:cubicBezTo>
                    <a:cubicBezTo>
                      <a:pt x="16753" y="21600"/>
                      <a:pt x="21600" y="16753"/>
                      <a:pt x="21600" y="10800"/>
                    </a:cubicBezTo>
                    <a:cubicBezTo>
                      <a:pt x="21600" y="4847"/>
                      <a:pt x="16753" y="0"/>
                      <a:pt x="10800" y="0"/>
                    </a:cubicBezTo>
                    <a:close/>
                    <a:moveTo>
                      <a:pt x="10800" y="5102"/>
                    </a:moveTo>
                    <a:cubicBezTo>
                      <a:pt x="13011" y="5102"/>
                      <a:pt x="14882" y="6378"/>
                      <a:pt x="15817" y="8164"/>
                    </a:cubicBezTo>
                    <a:cubicBezTo>
                      <a:pt x="5783" y="8164"/>
                      <a:pt x="5783" y="8164"/>
                      <a:pt x="5783" y="8164"/>
                    </a:cubicBezTo>
                    <a:cubicBezTo>
                      <a:pt x="6718" y="6378"/>
                      <a:pt x="8589" y="5102"/>
                      <a:pt x="10800" y="5102"/>
                    </a:cubicBezTo>
                    <a:close/>
                    <a:moveTo>
                      <a:pt x="10800" y="16413"/>
                    </a:moveTo>
                    <a:cubicBezTo>
                      <a:pt x="8589" y="16413"/>
                      <a:pt x="6718" y="15222"/>
                      <a:pt x="5783" y="13351"/>
                    </a:cubicBezTo>
                    <a:cubicBezTo>
                      <a:pt x="15817" y="13351"/>
                      <a:pt x="15817" y="13351"/>
                      <a:pt x="15817" y="13351"/>
                    </a:cubicBezTo>
                    <a:cubicBezTo>
                      <a:pt x="14882" y="15222"/>
                      <a:pt x="13011" y="16413"/>
                      <a:pt x="10800" y="16413"/>
                    </a:cubicBezTo>
                    <a:close/>
                    <a:moveTo>
                      <a:pt x="10800" y="16413"/>
                    </a:moveTo>
                    <a:cubicBezTo>
                      <a:pt x="10800" y="16413"/>
                      <a:pt x="10800" y="16413"/>
                      <a:pt x="10800" y="16413"/>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48" name="Freeform 400"/>
              <p:cNvSpPr/>
              <p:nvPr/>
            </p:nvSpPr>
            <p:spPr>
              <a:xfrm>
                <a:off x="-1" y="-1"/>
                <a:ext cx="428627" cy="549276"/>
              </a:xfrm>
              <a:custGeom>
                <a:avLst/>
                <a:gdLst/>
                <a:ahLst/>
                <a:cxnLst>
                  <a:cxn ang="0">
                    <a:pos x="wd2" y="hd2"/>
                  </a:cxn>
                  <a:cxn ang="5400000">
                    <a:pos x="wd2" y="hd2"/>
                  </a:cxn>
                  <a:cxn ang="10800000">
                    <a:pos x="wd2" y="hd2"/>
                  </a:cxn>
                  <a:cxn ang="16200000">
                    <a:pos x="wd2" y="hd2"/>
                  </a:cxn>
                </a:cxnLst>
                <a:rect l="0" t="0" r="r" b="b"/>
                <a:pathLst>
                  <a:path w="21600" h="21600" extrusionOk="0">
                    <a:moveTo>
                      <a:pt x="21194" y="8570"/>
                    </a:moveTo>
                    <a:cubicBezTo>
                      <a:pt x="21424" y="8570"/>
                      <a:pt x="21600" y="8422"/>
                      <a:pt x="21600" y="8243"/>
                    </a:cubicBezTo>
                    <a:cubicBezTo>
                      <a:pt x="21600" y="4164"/>
                      <a:pt x="21600" y="4164"/>
                      <a:pt x="21600" y="4164"/>
                    </a:cubicBezTo>
                    <a:cubicBezTo>
                      <a:pt x="21600" y="3086"/>
                      <a:pt x="20478" y="2209"/>
                      <a:pt x="19099" y="2209"/>
                    </a:cubicBezTo>
                    <a:cubicBezTo>
                      <a:pt x="16761" y="2209"/>
                      <a:pt x="16761" y="2209"/>
                      <a:pt x="16761" y="2209"/>
                    </a:cubicBezTo>
                    <a:cubicBezTo>
                      <a:pt x="16653" y="1765"/>
                      <a:pt x="16139" y="1427"/>
                      <a:pt x="15531" y="1427"/>
                    </a:cubicBezTo>
                    <a:cubicBezTo>
                      <a:pt x="13720" y="1427"/>
                      <a:pt x="13720" y="1427"/>
                      <a:pt x="13720" y="1427"/>
                    </a:cubicBezTo>
                    <a:cubicBezTo>
                      <a:pt x="13179" y="560"/>
                      <a:pt x="12044" y="0"/>
                      <a:pt x="10800" y="0"/>
                    </a:cubicBezTo>
                    <a:cubicBezTo>
                      <a:pt x="9556" y="0"/>
                      <a:pt x="8421" y="560"/>
                      <a:pt x="7880" y="1427"/>
                    </a:cubicBezTo>
                    <a:cubicBezTo>
                      <a:pt x="6069" y="1427"/>
                      <a:pt x="6069" y="1427"/>
                      <a:pt x="6069" y="1427"/>
                    </a:cubicBezTo>
                    <a:cubicBezTo>
                      <a:pt x="5461" y="1427"/>
                      <a:pt x="4947" y="1765"/>
                      <a:pt x="4839" y="2209"/>
                    </a:cubicBezTo>
                    <a:cubicBezTo>
                      <a:pt x="2487" y="2209"/>
                      <a:pt x="2487" y="2209"/>
                      <a:pt x="2487" y="2209"/>
                    </a:cubicBezTo>
                    <a:cubicBezTo>
                      <a:pt x="1108" y="2209"/>
                      <a:pt x="0" y="3086"/>
                      <a:pt x="0" y="4164"/>
                    </a:cubicBezTo>
                    <a:cubicBezTo>
                      <a:pt x="0" y="19645"/>
                      <a:pt x="0" y="19645"/>
                      <a:pt x="0" y="19645"/>
                    </a:cubicBezTo>
                    <a:cubicBezTo>
                      <a:pt x="0" y="20723"/>
                      <a:pt x="1108" y="21600"/>
                      <a:pt x="2487" y="21600"/>
                    </a:cubicBezTo>
                    <a:cubicBezTo>
                      <a:pt x="19099" y="21600"/>
                      <a:pt x="19099" y="21600"/>
                      <a:pt x="19099" y="21600"/>
                    </a:cubicBezTo>
                    <a:cubicBezTo>
                      <a:pt x="20478" y="21600"/>
                      <a:pt x="21600" y="20723"/>
                      <a:pt x="21600" y="19645"/>
                    </a:cubicBezTo>
                    <a:cubicBezTo>
                      <a:pt x="21600" y="9532"/>
                      <a:pt x="21600" y="9532"/>
                      <a:pt x="21600" y="9532"/>
                    </a:cubicBezTo>
                    <a:cubicBezTo>
                      <a:pt x="21600" y="9352"/>
                      <a:pt x="21424" y="9204"/>
                      <a:pt x="21194" y="9204"/>
                    </a:cubicBezTo>
                    <a:cubicBezTo>
                      <a:pt x="20965" y="9204"/>
                      <a:pt x="20789" y="9352"/>
                      <a:pt x="20789" y="9532"/>
                    </a:cubicBezTo>
                    <a:cubicBezTo>
                      <a:pt x="20789" y="19645"/>
                      <a:pt x="20789" y="19645"/>
                      <a:pt x="20789" y="19645"/>
                    </a:cubicBezTo>
                    <a:cubicBezTo>
                      <a:pt x="20789" y="20374"/>
                      <a:pt x="20032" y="20955"/>
                      <a:pt x="19099" y="20955"/>
                    </a:cubicBezTo>
                    <a:cubicBezTo>
                      <a:pt x="2487" y="20955"/>
                      <a:pt x="2487" y="20955"/>
                      <a:pt x="2487" y="20955"/>
                    </a:cubicBezTo>
                    <a:cubicBezTo>
                      <a:pt x="1568" y="20955"/>
                      <a:pt x="811" y="20374"/>
                      <a:pt x="811" y="19645"/>
                    </a:cubicBezTo>
                    <a:cubicBezTo>
                      <a:pt x="811" y="4164"/>
                      <a:pt x="811" y="4164"/>
                      <a:pt x="811" y="4164"/>
                    </a:cubicBezTo>
                    <a:cubicBezTo>
                      <a:pt x="811" y="3445"/>
                      <a:pt x="1568" y="2853"/>
                      <a:pt x="2487" y="2853"/>
                    </a:cubicBezTo>
                    <a:cubicBezTo>
                      <a:pt x="4812" y="2853"/>
                      <a:pt x="4812" y="2853"/>
                      <a:pt x="4812" y="2853"/>
                    </a:cubicBezTo>
                    <a:cubicBezTo>
                      <a:pt x="4812" y="4248"/>
                      <a:pt x="4812" y="4248"/>
                      <a:pt x="4812" y="4248"/>
                    </a:cubicBezTo>
                    <a:cubicBezTo>
                      <a:pt x="3244" y="4248"/>
                      <a:pt x="3244" y="4248"/>
                      <a:pt x="3244" y="4248"/>
                    </a:cubicBezTo>
                    <a:cubicBezTo>
                      <a:pt x="3028" y="4248"/>
                      <a:pt x="2839" y="4386"/>
                      <a:pt x="2839" y="4565"/>
                    </a:cubicBezTo>
                    <a:cubicBezTo>
                      <a:pt x="2839" y="18683"/>
                      <a:pt x="2839" y="18683"/>
                      <a:pt x="2839" y="18683"/>
                    </a:cubicBezTo>
                    <a:cubicBezTo>
                      <a:pt x="2839" y="18863"/>
                      <a:pt x="3028" y="19000"/>
                      <a:pt x="3244" y="19000"/>
                    </a:cubicBezTo>
                    <a:cubicBezTo>
                      <a:pt x="4609" y="19000"/>
                      <a:pt x="4609" y="19000"/>
                      <a:pt x="4609" y="19000"/>
                    </a:cubicBezTo>
                    <a:cubicBezTo>
                      <a:pt x="4839" y="19000"/>
                      <a:pt x="5028" y="18863"/>
                      <a:pt x="5028" y="18683"/>
                    </a:cubicBezTo>
                    <a:cubicBezTo>
                      <a:pt x="5028" y="18504"/>
                      <a:pt x="4839" y="18356"/>
                      <a:pt x="4609" y="18356"/>
                    </a:cubicBezTo>
                    <a:cubicBezTo>
                      <a:pt x="3663" y="18356"/>
                      <a:pt x="3663" y="18356"/>
                      <a:pt x="3663" y="18356"/>
                    </a:cubicBezTo>
                    <a:cubicBezTo>
                      <a:pt x="3663" y="4893"/>
                      <a:pt x="3663" y="4893"/>
                      <a:pt x="3663" y="4893"/>
                    </a:cubicBezTo>
                    <a:cubicBezTo>
                      <a:pt x="4812" y="4893"/>
                      <a:pt x="4812" y="4893"/>
                      <a:pt x="4812" y="4893"/>
                    </a:cubicBezTo>
                    <a:cubicBezTo>
                      <a:pt x="4812" y="5854"/>
                      <a:pt x="4812" y="5854"/>
                      <a:pt x="4812" y="5854"/>
                    </a:cubicBezTo>
                    <a:cubicBezTo>
                      <a:pt x="4812" y="6023"/>
                      <a:pt x="4988" y="6171"/>
                      <a:pt x="5218" y="6171"/>
                    </a:cubicBezTo>
                    <a:cubicBezTo>
                      <a:pt x="16382" y="6171"/>
                      <a:pt x="16382" y="6171"/>
                      <a:pt x="16382" y="6171"/>
                    </a:cubicBezTo>
                    <a:cubicBezTo>
                      <a:pt x="16612" y="6171"/>
                      <a:pt x="16788" y="6023"/>
                      <a:pt x="16788" y="5854"/>
                    </a:cubicBezTo>
                    <a:cubicBezTo>
                      <a:pt x="16788" y="4893"/>
                      <a:pt x="16788" y="4893"/>
                      <a:pt x="16788" y="4893"/>
                    </a:cubicBezTo>
                    <a:cubicBezTo>
                      <a:pt x="17937" y="4893"/>
                      <a:pt x="17937" y="4893"/>
                      <a:pt x="17937" y="4893"/>
                    </a:cubicBezTo>
                    <a:cubicBezTo>
                      <a:pt x="17937" y="18356"/>
                      <a:pt x="17937" y="18356"/>
                      <a:pt x="17937" y="18356"/>
                    </a:cubicBezTo>
                    <a:cubicBezTo>
                      <a:pt x="6258" y="18356"/>
                      <a:pt x="6258" y="18356"/>
                      <a:pt x="6258" y="18356"/>
                    </a:cubicBezTo>
                    <a:cubicBezTo>
                      <a:pt x="6029" y="18356"/>
                      <a:pt x="5839" y="18504"/>
                      <a:pt x="5839" y="18683"/>
                    </a:cubicBezTo>
                    <a:cubicBezTo>
                      <a:pt x="5839" y="18863"/>
                      <a:pt x="6029" y="19000"/>
                      <a:pt x="6258" y="19000"/>
                    </a:cubicBezTo>
                    <a:cubicBezTo>
                      <a:pt x="18356" y="19000"/>
                      <a:pt x="18356" y="19000"/>
                      <a:pt x="18356" y="19000"/>
                    </a:cubicBezTo>
                    <a:cubicBezTo>
                      <a:pt x="18572" y="19000"/>
                      <a:pt x="18761" y="18863"/>
                      <a:pt x="18761" y="18683"/>
                    </a:cubicBezTo>
                    <a:cubicBezTo>
                      <a:pt x="18761" y="4565"/>
                      <a:pt x="18761" y="4565"/>
                      <a:pt x="18761" y="4565"/>
                    </a:cubicBezTo>
                    <a:cubicBezTo>
                      <a:pt x="18761" y="4386"/>
                      <a:pt x="18572" y="4248"/>
                      <a:pt x="18356" y="4248"/>
                    </a:cubicBezTo>
                    <a:cubicBezTo>
                      <a:pt x="16788" y="4248"/>
                      <a:pt x="16788" y="4248"/>
                      <a:pt x="16788" y="4248"/>
                    </a:cubicBezTo>
                    <a:cubicBezTo>
                      <a:pt x="16788" y="2853"/>
                      <a:pt x="16788" y="2853"/>
                      <a:pt x="16788" y="2853"/>
                    </a:cubicBezTo>
                    <a:cubicBezTo>
                      <a:pt x="19099" y="2853"/>
                      <a:pt x="19099" y="2853"/>
                      <a:pt x="19099" y="2853"/>
                    </a:cubicBezTo>
                    <a:cubicBezTo>
                      <a:pt x="20032" y="2853"/>
                      <a:pt x="20789" y="3445"/>
                      <a:pt x="20789" y="4164"/>
                    </a:cubicBezTo>
                    <a:cubicBezTo>
                      <a:pt x="20789" y="8243"/>
                      <a:pt x="20789" y="8243"/>
                      <a:pt x="20789" y="8243"/>
                    </a:cubicBezTo>
                    <a:cubicBezTo>
                      <a:pt x="20789" y="8422"/>
                      <a:pt x="20965" y="8570"/>
                      <a:pt x="21194" y="8570"/>
                    </a:cubicBezTo>
                    <a:close/>
                    <a:moveTo>
                      <a:pt x="5623" y="5527"/>
                    </a:moveTo>
                    <a:cubicBezTo>
                      <a:pt x="5623" y="2409"/>
                      <a:pt x="5623" y="2409"/>
                      <a:pt x="5623" y="2409"/>
                    </a:cubicBezTo>
                    <a:cubicBezTo>
                      <a:pt x="5623" y="2219"/>
                      <a:pt x="5826" y="2061"/>
                      <a:pt x="6069" y="2061"/>
                    </a:cubicBezTo>
                    <a:cubicBezTo>
                      <a:pt x="8151" y="2061"/>
                      <a:pt x="8151" y="2061"/>
                      <a:pt x="8151" y="2061"/>
                    </a:cubicBezTo>
                    <a:cubicBezTo>
                      <a:pt x="8326" y="2061"/>
                      <a:pt x="8475" y="1987"/>
                      <a:pt x="8543" y="1860"/>
                    </a:cubicBezTo>
                    <a:cubicBezTo>
                      <a:pt x="8894" y="1131"/>
                      <a:pt x="9800" y="645"/>
                      <a:pt x="10800" y="645"/>
                    </a:cubicBezTo>
                    <a:cubicBezTo>
                      <a:pt x="11800" y="645"/>
                      <a:pt x="12706" y="1131"/>
                      <a:pt x="13057" y="1860"/>
                    </a:cubicBezTo>
                    <a:cubicBezTo>
                      <a:pt x="13125" y="1987"/>
                      <a:pt x="13274" y="2061"/>
                      <a:pt x="13449" y="2061"/>
                    </a:cubicBezTo>
                    <a:cubicBezTo>
                      <a:pt x="15531" y="2061"/>
                      <a:pt x="15531" y="2061"/>
                      <a:pt x="15531" y="2061"/>
                    </a:cubicBezTo>
                    <a:cubicBezTo>
                      <a:pt x="15774" y="2061"/>
                      <a:pt x="15963" y="2219"/>
                      <a:pt x="15963" y="2409"/>
                    </a:cubicBezTo>
                    <a:cubicBezTo>
                      <a:pt x="15963" y="5527"/>
                      <a:pt x="15963" y="5527"/>
                      <a:pt x="15963" y="5527"/>
                    </a:cubicBezTo>
                    <a:lnTo>
                      <a:pt x="5623" y="5527"/>
                    </a:lnTo>
                    <a:close/>
                    <a:moveTo>
                      <a:pt x="5623" y="5527"/>
                    </a:moveTo>
                    <a:cubicBezTo>
                      <a:pt x="5623" y="5527"/>
                      <a:pt x="5623" y="5527"/>
                      <a:pt x="5623" y="5527"/>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49" name="Freeform 401"/>
              <p:cNvSpPr/>
              <p:nvPr/>
            </p:nvSpPr>
            <p:spPr>
              <a:xfrm>
                <a:off x="100012" y="209550"/>
                <a:ext cx="228601" cy="15876"/>
              </a:xfrm>
              <a:custGeom>
                <a:avLst/>
                <a:gdLst/>
                <a:ahLst/>
                <a:cxnLst>
                  <a:cxn ang="0">
                    <a:pos x="wd2" y="hd2"/>
                  </a:cxn>
                  <a:cxn ang="5400000">
                    <a:pos x="wd2" y="hd2"/>
                  </a:cxn>
                  <a:cxn ang="10800000">
                    <a:pos x="wd2" y="hd2"/>
                  </a:cxn>
                  <a:cxn ang="16200000">
                    <a:pos x="wd2" y="hd2"/>
                  </a:cxn>
                </a:cxnLst>
                <a:rect l="0" t="0" r="r" b="b"/>
                <a:pathLst>
                  <a:path w="21600" h="21600" extrusionOk="0">
                    <a:moveTo>
                      <a:pt x="766" y="21600"/>
                    </a:moveTo>
                    <a:cubicBezTo>
                      <a:pt x="20834" y="21600"/>
                      <a:pt x="20834" y="21600"/>
                      <a:pt x="20834" y="21600"/>
                    </a:cubicBezTo>
                    <a:cubicBezTo>
                      <a:pt x="21243" y="21600"/>
                      <a:pt x="21600" y="16643"/>
                      <a:pt x="21600" y="10977"/>
                    </a:cubicBezTo>
                    <a:cubicBezTo>
                      <a:pt x="21600" y="4957"/>
                      <a:pt x="21243" y="0"/>
                      <a:pt x="20834" y="0"/>
                    </a:cubicBezTo>
                    <a:cubicBezTo>
                      <a:pt x="766" y="0"/>
                      <a:pt x="766" y="0"/>
                      <a:pt x="766" y="0"/>
                    </a:cubicBezTo>
                    <a:cubicBezTo>
                      <a:pt x="357" y="0"/>
                      <a:pt x="0" y="4957"/>
                      <a:pt x="0" y="10977"/>
                    </a:cubicBezTo>
                    <a:cubicBezTo>
                      <a:pt x="0" y="16643"/>
                      <a:pt x="357" y="21600"/>
                      <a:pt x="766" y="21600"/>
                    </a:cubicBezTo>
                    <a:close/>
                    <a:moveTo>
                      <a:pt x="766" y="21600"/>
                    </a:moveTo>
                    <a:cubicBezTo>
                      <a:pt x="766" y="21600"/>
                      <a:pt x="766" y="21600"/>
                      <a:pt x="766" y="21600"/>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50" name="Freeform 402"/>
              <p:cNvSpPr/>
              <p:nvPr/>
            </p:nvSpPr>
            <p:spPr>
              <a:xfrm>
                <a:off x="100012" y="273050"/>
                <a:ext cx="228601" cy="15876"/>
              </a:xfrm>
              <a:custGeom>
                <a:avLst/>
                <a:gdLst/>
                <a:ahLst/>
                <a:cxnLst>
                  <a:cxn ang="0">
                    <a:pos x="wd2" y="hd2"/>
                  </a:cxn>
                  <a:cxn ang="5400000">
                    <a:pos x="wd2" y="hd2"/>
                  </a:cxn>
                  <a:cxn ang="10800000">
                    <a:pos x="wd2" y="hd2"/>
                  </a:cxn>
                  <a:cxn ang="16200000">
                    <a:pos x="wd2" y="hd2"/>
                  </a:cxn>
                </a:cxnLst>
                <a:rect l="0" t="0" r="r" b="b"/>
                <a:pathLst>
                  <a:path w="21600" h="21600" extrusionOk="0">
                    <a:moveTo>
                      <a:pt x="766" y="21600"/>
                    </a:moveTo>
                    <a:cubicBezTo>
                      <a:pt x="20834" y="21600"/>
                      <a:pt x="20834" y="21600"/>
                      <a:pt x="20834" y="21600"/>
                    </a:cubicBezTo>
                    <a:cubicBezTo>
                      <a:pt x="21243" y="21600"/>
                      <a:pt x="21600" y="16643"/>
                      <a:pt x="21600" y="10623"/>
                    </a:cubicBezTo>
                    <a:cubicBezTo>
                      <a:pt x="21600" y="4957"/>
                      <a:pt x="21243" y="0"/>
                      <a:pt x="20834" y="0"/>
                    </a:cubicBezTo>
                    <a:cubicBezTo>
                      <a:pt x="766" y="0"/>
                      <a:pt x="766" y="0"/>
                      <a:pt x="766" y="0"/>
                    </a:cubicBezTo>
                    <a:cubicBezTo>
                      <a:pt x="357" y="0"/>
                      <a:pt x="0" y="4957"/>
                      <a:pt x="0" y="10623"/>
                    </a:cubicBezTo>
                    <a:cubicBezTo>
                      <a:pt x="0" y="16643"/>
                      <a:pt x="357" y="21600"/>
                      <a:pt x="766" y="21600"/>
                    </a:cubicBezTo>
                    <a:close/>
                    <a:moveTo>
                      <a:pt x="766" y="21600"/>
                    </a:moveTo>
                    <a:cubicBezTo>
                      <a:pt x="766" y="21600"/>
                      <a:pt x="766" y="21600"/>
                      <a:pt x="766" y="21600"/>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51" name="Freeform 403"/>
              <p:cNvSpPr/>
              <p:nvPr/>
            </p:nvSpPr>
            <p:spPr>
              <a:xfrm>
                <a:off x="100012" y="336550"/>
                <a:ext cx="228601" cy="15876"/>
              </a:xfrm>
              <a:custGeom>
                <a:avLst/>
                <a:gdLst/>
                <a:ahLst/>
                <a:cxnLst>
                  <a:cxn ang="0">
                    <a:pos x="wd2" y="hd2"/>
                  </a:cxn>
                  <a:cxn ang="5400000">
                    <a:pos x="wd2" y="hd2"/>
                  </a:cxn>
                  <a:cxn ang="10800000">
                    <a:pos x="wd2" y="hd2"/>
                  </a:cxn>
                  <a:cxn ang="16200000">
                    <a:pos x="wd2" y="hd2"/>
                  </a:cxn>
                </a:cxnLst>
                <a:rect l="0" t="0" r="r" b="b"/>
                <a:pathLst>
                  <a:path w="21600" h="21600" extrusionOk="0">
                    <a:moveTo>
                      <a:pt x="766" y="21600"/>
                    </a:moveTo>
                    <a:cubicBezTo>
                      <a:pt x="20834" y="21600"/>
                      <a:pt x="20834" y="21600"/>
                      <a:pt x="20834" y="21600"/>
                    </a:cubicBezTo>
                    <a:cubicBezTo>
                      <a:pt x="21243" y="21600"/>
                      <a:pt x="21600" y="16920"/>
                      <a:pt x="21600" y="10800"/>
                    </a:cubicBezTo>
                    <a:cubicBezTo>
                      <a:pt x="21600" y="4680"/>
                      <a:pt x="21243" y="0"/>
                      <a:pt x="20834" y="0"/>
                    </a:cubicBezTo>
                    <a:cubicBezTo>
                      <a:pt x="766" y="0"/>
                      <a:pt x="766" y="0"/>
                      <a:pt x="766" y="0"/>
                    </a:cubicBezTo>
                    <a:cubicBezTo>
                      <a:pt x="357" y="0"/>
                      <a:pt x="0" y="4680"/>
                      <a:pt x="0" y="10800"/>
                    </a:cubicBezTo>
                    <a:cubicBezTo>
                      <a:pt x="0" y="16920"/>
                      <a:pt x="357" y="21600"/>
                      <a:pt x="766" y="21600"/>
                    </a:cubicBezTo>
                    <a:close/>
                    <a:moveTo>
                      <a:pt x="766" y="21600"/>
                    </a:moveTo>
                    <a:cubicBezTo>
                      <a:pt x="766" y="21600"/>
                      <a:pt x="766" y="21600"/>
                      <a:pt x="766" y="21600"/>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52" name="Freeform 404"/>
              <p:cNvSpPr/>
              <p:nvPr/>
            </p:nvSpPr>
            <p:spPr>
              <a:xfrm>
                <a:off x="100012" y="398463"/>
                <a:ext cx="228601" cy="17464"/>
              </a:xfrm>
              <a:custGeom>
                <a:avLst/>
                <a:gdLst/>
                <a:ahLst/>
                <a:cxnLst>
                  <a:cxn ang="0">
                    <a:pos x="wd2" y="hd2"/>
                  </a:cxn>
                  <a:cxn ang="5400000">
                    <a:pos x="wd2" y="hd2"/>
                  </a:cxn>
                  <a:cxn ang="10800000">
                    <a:pos x="wd2" y="hd2"/>
                  </a:cxn>
                  <a:cxn ang="16200000">
                    <a:pos x="wd2" y="hd2"/>
                  </a:cxn>
                </a:cxnLst>
                <a:rect l="0" t="0" r="r" b="b"/>
                <a:pathLst>
                  <a:path w="21600" h="21600" extrusionOk="0">
                    <a:moveTo>
                      <a:pt x="766" y="21600"/>
                    </a:moveTo>
                    <a:cubicBezTo>
                      <a:pt x="20834" y="21600"/>
                      <a:pt x="20834" y="21600"/>
                      <a:pt x="20834" y="21600"/>
                    </a:cubicBezTo>
                    <a:cubicBezTo>
                      <a:pt x="21243" y="21600"/>
                      <a:pt x="21600" y="16920"/>
                      <a:pt x="21600" y="10800"/>
                    </a:cubicBezTo>
                    <a:cubicBezTo>
                      <a:pt x="21600" y="4680"/>
                      <a:pt x="21243" y="0"/>
                      <a:pt x="20834" y="0"/>
                    </a:cubicBezTo>
                    <a:cubicBezTo>
                      <a:pt x="766" y="0"/>
                      <a:pt x="766" y="0"/>
                      <a:pt x="766" y="0"/>
                    </a:cubicBezTo>
                    <a:cubicBezTo>
                      <a:pt x="357" y="0"/>
                      <a:pt x="0" y="4680"/>
                      <a:pt x="0" y="10800"/>
                    </a:cubicBezTo>
                    <a:cubicBezTo>
                      <a:pt x="0" y="16920"/>
                      <a:pt x="357" y="21600"/>
                      <a:pt x="766" y="21600"/>
                    </a:cubicBezTo>
                    <a:close/>
                    <a:moveTo>
                      <a:pt x="766" y="21600"/>
                    </a:moveTo>
                    <a:cubicBezTo>
                      <a:pt x="766" y="21600"/>
                      <a:pt x="766" y="21600"/>
                      <a:pt x="766" y="21600"/>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grpSp>
      </p:grpSp>
      <p:grpSp>
        <p:nvGrpSpPr>
          <p:cNvPr id="169" name="Group"/>
          <p:cNvGrpSpPr/>
          <p:nvPr/>
        </p:nvGrpSpPr>
        <p:grpSpPr>
          <a:xfrm>
            <a:off x="7687780" y="4555503"/>
            <a:ext cx="3578112" cy="1412114"/>
            <a:chOff x="-1" y="0"/>
            <a:chExt cx="3578111" cy="1412112"/>
          </a:xfrm>
        </p:grpSpPr>
        <p:grpSp>
          <p:nvGrpSpPr>
            <p:cNvPr id="157" name="Group 23"/>
            <p:cNvGrpSpPr/>
            <p:nvPr/>
          </p:nvGrpSpPr>
          <p:grpSpPr>
            <a:xfrm>
              <a:off x="-1" y="0"/>
              <a:ext cx="3578111" cy="1412112"/>
              <a:chOff x="0" y="0"/>
              <a:chExt cx="3578109" cy="1412111"/>
            </a:xfrm>
          </p:grpSpPr>
          <p:sp>
            <p:nvSpPr>
              <p:cNvPr id="155" name="Freeform 34"/>
              <p:cNvSpPr/>
              <p:nvPr/>
            </p:nvSpPr>
            <p:spPr>
              <a:xfrm>
                <a:off x="0" y="0"/>
                <a:ext cx="3578110" cy="1412112"/>
              </a:xfrm>
              <a:custGeom>
                <a:avLst/>
                <a:gdLst/>
                <a:ahLst/>
                <a:cxnLst>
                  <a:cxn ang="0">
                    <a:pos x="wd2" y="hd2"/>
                  </a:cxn>
                  <a:cxn ang="5400000">
                    <a:pos x="wd2" y="hd2"/>
                  </a:cxn>
                  <a:cxn ang="10800000">
                    <a:pos x="wd2" y="hd2"/>
                  </a:cxn>
                  <a:cxn ang="16200000">
                    <a:pos x="wd2" y="hd2"/>
                  </a:cxn>
                </a:cxnLst>
                <a:rect l="0" t="0" r="r" b="b"/>
                <a:pathLst>
                  <a:path w="21600" h="21600" extrusionOk="0">
                    <a:moveTo>
                      <a:pt x="20918" y="21600"/>
                    </a:moveTo>
                    <a:cubicBezTo>
                      <a:pt x="682" y="21600"/>
                      <a:pt x="682" y="21600"/>
                      <a:pt x="682" y="21600"/>
                    </a:cubicBezTo>
                    <a:cubicBezTo>
                      <a:pt x="312" y="21600"/>
                      <a:pt x="0" y="21040"/>
                      <a:pt x="0" y="20320"/>
                    </a:cubicBezTo>
                    <a:cubicBezTo>
                      <a:pt x="0" y="1280"/>
                      <a:pt x="0" y="1280"/>
                      <a:pt x="0" y="1280"/>
                    </a:cubicBezTo>
                    <a:cubicBezTo>
                      <a:pt x="0" y="587"/>
                      <a:pt x="312" y="0"/>
                      <a:pt x="682" y="0"/>
                    </a:cubicBezTo>
                    <a:cubicBezTo>
                      <a:pt x="20918" y="0"/>
                      <a:pt x="20918" y="0"/>
                      <a:pt x="20918" y="0"/>
                    </a:cubicBezTo>
                    <a:cubicBezTo>
                      <a:pt x="21288" y="0"/>
                      <a:pt x="21600" y="587"/>
                      <a:pt x="21600" y="1280"/>
                    </a:cubicBezTo>
                    <a:cubicBezTo>
                      <a:pt x="21600" y="20320"/>
                      <a:pt x="21600" y="20320"/>
                      <a:pt x="21600" y="20320"/>
                    </a:cubicBezTo>
                    <a:cubicBezTo>
                      <a:pt x="21600" y="21040"/>
                      <a:pt x="21288" y="21600"/>
                      <a:pt x="20918" y="21600"/>
                    </a:cubicBezTo>
                    <a:close/>
                  </a:path>
                </a:pathLst>
              </a:custGeom>
              <a:solidFill>
                <a:srgbClr val="F5AB86"/>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sp>
            <p:nvSpPr>
              <p:cNvPr id="156" name="Freeform 35"/>
              <p:cNvSpPr/>
              <p:nvPr/>
            </p:nvSpPr>
            <p:spPr>
              <a:xfrm>
                <a:off x="2641" y="11962"/>
                <a:ext cx="1216937" cy="1388188"/>
              </a:xfrm>
              <a:custGeom>
                <a:avLst/>
                <a:gdLst/>
                <a:ahLst/>
                <a:cxnLst>
                  <a:cxn ang="0">
                    <a:pos x="wd2" y="hd2"/>
                  </a:cxn>
                  <a:cxn ang="5400000">
                    <a:pos x="wd2" y="hd2"/>
                  </a:cxn>
                  <a:cxn ang="10800000">
                    <a:pos x="wd2" y="hd2"/>
                  </a:cxn>
                  <a:cxn ang="16200000">
                    <a:pos x="wd2" y="hd2"/>
                  </a:cxn>
                </a:cxnLst>
                <a:rect l="0" t="0" r="r" b="b"/>
                <a:pathLst>
                  <a:path w="21600" h="21600" extrusionOk="0">
                    <a:moveTo>
                      <a:pt x="20320" y="21600"/>
                    </a:moveTo>
                    <a:cubicBezTo>
                      <a:pt x="1280" y="21600"/>
                      <a:pt x="1280" y="21600"/>
                      <a:pt x="1280" y="21600"/>
                    </a:cubicBezTo>
                    <a:cubicBezTo>
                      <a:pt x="560" y="21600"/>
                      <a:pt x="0" y="21040"/>
                      <a:pt x="0" y="20320"/>
                    </a:cubicBezTo>
                    <a:cubicBezTo>
                      <a:pt x="0" y="1280"/>
                      <a:pt x="0" y="1280"/>
                      <a:pt x="0" y="1280"/>
                    </a:cubicBezTo>
                    <a:cubicBezTo>
                      <a:pt x="0" y="587"/>
                      <a:pt x="560" y="0"/>
                      <a:pt x="1280" y="0"/>
                    </a:cubicBezTo>
                    <a:cubicBezTo>
                      <a:pt x="20320" y="0"/>
                      <a:pt x="20320" y="0"/>
                      <a:pt x="20320" y="0"/>
                    </a:cubicBezTo>
                    <a:cubicBezTo>
                      <a:pt x="21013" y="0"/>
                      <a:pt x="21600" y="587"/>
                      <a:pt x="21600" y="1280"/>
                    </a:cubicBezTo>
                    <a:cubicBezTo>
                      <a:pt x="21600" y="20320"/>
                      <a:pt x="21600" y="20320"/>
                      <a:pt x="21600" y="20320"/>
                    </a:cubicBezTo>
                    <a:cubicBezTo>
                      <a:pt x="21600" y="21040"/>
                      <a:pt x="21013" y="21600"/>
                      <a:pt x="20320" y="21600"/>
                    </a:cubicBezTo>
                    <a:close/>
                  </a:path>
                </a:pathLst>
              </a:custGeom>
              <a:solidFill>
                <a:schemeClr val="accent1"/>
              </a:solidFill>
              <a:ln w="12700" cap="flat">
                <a:noFill/>
                <a:miter lim="400000"/>
              </a:ln>
              <a:effectLst/>
            </p:spPr>
            <p:txBody>
              <a:bodyPr wrap="square" lIns="45719" tIns="45719" rIns="45719" bIns="45719" numCol="1" anchor="t">
                <a:noAutofit/>
              </a:bodyPr>
              <a:lstStyle/>
              <a:p>
                <a:pPr>
                  <a:defRPr>
                    <a:solidFill>
                      <a:srgbClr val="FFFFFF"/>
                    </a:solidFill>
                  </a:defRPr>
                </a:pPr>
                <a:endParaRPr/>
              </a:p>
            </p:txBody>
          </p:sp>
        </p:grpSp>
        <p:sp>
          <p:nvSpPr>
            <p:cNvPr id="158" name="Development or sustainability of existing partnership initiative (wash &amp; learn, overhaul literacy night, virtual book club, tutoring)."/>
            <p:cNvSpPr txBox="1"/>
            <p:nvPr/>
          </p:nvSpPr>
          <p:spPr>
            <a:xfrm>
              <a:off x="1135066" y="370912"/>
              <a:ext cx="2428959" cy="64632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t">
              <a:spAutoFit/>
            </a:bodyPr>
            <a:lstStyle/>
            <a:p>
              <a:pPr lvl="1" indent="228600" algn="ctr">
                <a:lnSpc>
                  <a:spcPct val="90000"/>
                </a:lnSpc>
                <a:spcBef>
                  <a:spcPts val="500"/>
                </a:spcBef>
                <a:defRPr sz="1300" b="1">
                  <a:latin typeface="Poppins ExtraBold"/>
                  <a:ea typeface="Poppins ExtraBold"/>
                  <a:cs typeface="Poppins ExtraBold"/>
                  <a:sym typeface="Poppins ExtraBold"/>
                </a:defRPr>
              </a:pPr>
              <a:r>
                <a:rPr sz="2000" dirty="0">
                  <a:solidFill>
                    <a:schemeClr val="tx1"/>
                  </a:solidFill>
                  <a:latin typeface="Arial Black" panose="020B0A04020102020204" pitchFamily="34" charset="0"/>
                </a:rPr>
                <a:t>Development</a:t>
              </a:r>
              <a:r>
                <a:rPr lang="en-US" sz="2000" dirty="0">
                  <a:solidFill>
                    <a:schemeClr val="tx1"/>
                  </a:solidFill>
                  <a:latin typeface="Arial Black" panose="020B0A04020102020204" pitchFamily="34" charset="0"/>
                </a:rPr>
                <a:t>/</a:t>
              </a:r>
              <a:r>
                <a:rPr sz="2000" dirty="0">
                  <a:solidFill>
                    <a:schemeClr val="tx1"/>
                  </a:solidFill>
                  <a:latin typeface="Arial Black" panose="020B0A04020102020204" pitchFamily="34" charset="0"/>
                </a:rPr>
                <a:t> </a:t>
              </a:r>
              <a:r>
                <a:rPr lang="en-US" sz="2000" dirty="0">
                  <a:solidFill>
                    <a:schemeClr val="tx1"/>
                  </a:solidFill>
                  <a:latin typeface="Arial Black" panose="020B0A04020102020204" pitchFamily="34" charset="0"/>
                </a:rPr>
                <a:t>S</a:t>
              </a:r>
              <a:r>
                <a:rPr sz="2000" dirty="0">
                  <a:solidFill>
                    <a:schemeClr val="tx1"/>
                  </a:solidFill>
                  <a:latin typeface="Arial Black" panose="020B0A04020102020204" pitchFamily="34" charset="0"/>
                </a:rPr>
                <a:t>ustainability</a:t>
              </a:r>
            </a:p>
          </p:txBody>
        </p:sp>
        <p:grpSp>
          <p:nvGrpSpPr>
            <p:cNvPr id="168" name="Group 450"/>
            <p:cNvGrpSpPr/>
            <p:nvPr/>
          </p:nvGrpSpPr>
          <p:grpSpPr>
            <a:xfrm>
              <a:off x="344196" y="493598"/>
              <a:ext cx="550864" cy="424915"/>
              <a:chOff x="0" y="0"/>
              <a:chExt cx="550862" cy="424913"/>
            </a:xfrm>
          </p:grpSpPr>
          <p:sp>
            <p:nvSpPr>
              <p:cNvPr id="159" name="Freeform 25"/>
              <p:cNvSpPr/>
              <p:nvPr/>
            </p:nvSpPr>
            <p:spPr>
              <a:xfrm>
                <a:off x="64334" y="57446"/>
                <a:ext cx="142794" cy="46792"/>
              </a:xfrm>
              <a:custGeom>
                <a:avLst/>
                <a:gdLst/>
                <a:ahLst/>
                <a:cxnLst>
                  <a:cxn ang="0">
                    <a:pos x="wd2" y="hd2"/>
                  </a:cxn>
                  <a:cxn ang="5400000">
                    <a:pos x="wd2" y="hd2"/>
                  </a:cxn>
                  <a:cxn ang="10800000">
                    <a:pos x="wd2" y="hd2"/>
                  </a:cxn>
                  <a:cxn ang="16200000">
                    <a:pos x="wd2" y="hd2"/>
                  </a:cxn>
                </a:cxnLst>
                <a:rect l="0" t="0" r="r" b="b"/>
                <a:pathLst>
                  <a:path w="21350" h="21222" extrusionOk="0">
                    <a:moveTo>
                      <a:pt x="1235" y="21222"/>
                    </a:moveTo>
                    <a:cubicBezTo>
                      <a:pt x="1315" y="21222"/>
                      <a:pt x="1395" y="21222"/>
                      <a:pt x="1515" y="21101"/>
                    </a:cubicBezTo>
                    <a:cubicBezTo>
                      <a:pt x="20395" y="7267"/>
                      <a:pt x="20395" y="7267"/>
                      <a:pt x="20395" y="7267"/>
                    </a:cubicBezTo>
                    <a:cubicBezTo>
                      <a:pt x="21075" y="6782"/>
                      <a:pt x="21475" y="4719"/>
                      <a:pt x="21315" y="2777"/>
                    </a:cubicBezTo>
                    <a:cubicBezTo>
                      <a:pt x="21155" y="835"/>
                      <a:pt x="20475" y="-378"/>
                      <a:pt x="19835" y="107"/>
                    </a:cubicBezTo>
                    <a:cubicBezTo>
                      <a:pt x="915" y="13941"/>
                      <a:pt x="915" y="13941"/>
                      <a:pt x="915" y="13941"/>
                    </a:cubicBezTo>
                    <a:cubicBezTo>
                      <a:pt x="275" y="14426"/>
                      <a:pt x="-125" y="16489"/>
                      <a:pt x="35" y="18431"/>
                    </a:cubicBezTo>
                    <a:cubicBezTo>
                      <a:pt x="155" y="20130"/>
                      <a:pt x="675" y="21222"/>
                      <a:pt x="1235" y="21222"/>
                    </a:cubicBezTo>
                    <a:close/>
                    <a:moveTo>
                      <a:pt x="1235" y="21222"/>
                    </a:moveTo>
                    <a:cubicBezTo>
                      <a:pt x="1235" y="21222"/>
                      <a:pt x="1235" y="21222"/>
                      <a:pt x="1235" y="21222"/>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60" name="Freeform 26"/>
              <p:cNvSpPr/>
              <p:nvPr/>
            </p:nvSpPr>
            <p:spPr>
              <a:xfrm>
                <a:off x="343734" y="57446"/>
                <a:ext cx="142794" cy="46792"/>
              </a:xfrm>
              <a:custGeom>
                <a:avLst/>
                <a:gdLst/>
                <a:ahLst/>
                <a:cxnLst>
                  <a:cxn ang="0">
                    <a:pos x="wd2" y="hd2"/>
                  </a:cxn>
                  <a:cxn ang="5400000">
                    <a:pos x="wd2" y="hd2"/>
                  </a:cxn>
                  <a:cxn ang="10800000">
                    <a:pos x="wd2" y="hd2"/>
                  </a:cxn>
                  <a:cxn ang="16200000">
                    <a:pos x="wd2" y="hd2"/>
                  </a:cxn>
                </a:cxnLst>
                <a:rect l="0" t="0" r="r" b="b"/>
                <a:pathLst>
                  <a:path w="21350" h="21222" extrusionOk="0">
                    <a:moveTo>
                      <a:pt x="20395" y="13941"/>
                    </a:moveTo>
                    <a:cubicBezTo>
                      <a:pt x="1515" y="107"/>
                      <a:pt x="1515" y="107"/>
                      <a:pt x="1515" y="107"/>
                    </a:cubicBezTo>
                    <a:cubicBezTo>
                      <a:pt x="835" y="-378"/>
                      <a:pt x="195" y="835"/>
                      <a:pt x="35" y="2777"/>
                    </a:cubicBezTo>
                    <a:cubicBezTo>
                      <a:pt x="-125" y="4719"/>
                      <a:pt x="275" y="6782"/>
                      <a:pt x="915" y="7267"/>
                    </a:cubicBezTo>
                    <a:cubicBezTo>
                      <a:pt x="19835" y="21101"/>
                      <a:pt x="19835" y="21101"/>
                      <a:pt x="19835" y="21101"/>
                    </a:cubicBezTo>
                    <a:cubicBezTo>
                      <a:pt x="19955" y="21222"/>
                      <a:pt x="20035" y="21222"/>
                      <a:pt x="20115" y="21222"/>
                    </a:cubicBezTo>
                    <a:cubicBezTo>
                      <a:pt x="20675" y="21222"/>
                      <a:pt x="21195" y="20130"/>
                      <a:pt x="21315" y="18431"/>
                    </a:cubicBezTo>
                    <a:cubicBezTo>
                      <a:pt x="21475" y="16489"/>
                      <a:pt x="21075" y="14426"/>
                      <a:pt x="20395" y="13941"/>
                    </a:cubicBezTo>
                    <a:close/>
                    <a:moveTo>
                      <a:pt x="20395" y="13941"/>
                    </a:moveTo>
                    <a:cubicBezTo>
                      <a:pt x="20395" y="13941"/>
                      <a:pt x="20395" y="13941"/>
                      <a:pt x="20395" y="13941"/>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61" name="Freeform 27"/>
              <p:cNvSpPr/>
              <p:nvPr/>
            </p:nvSpPr>
            <p:spPr>
              <a:xfrm>
                <a:off x="64334" y="114596"/>
                <a:ext cx="142794" cy="46792"/>
              </a:xfrm>
              <a:custGeom>
                <a:avLst/>
                <a:gdLst/>
                <a:ahLst/>
                <a:cxnLst>
                  <a:cxn ang="0">
                    <a:pos x="wd2" y="hd2"/>
                  </a:cxn>
                  <a:cxn ang="5400000">
                    <a:pos x="wd2" y="hd2"/>
                  </a:cxn>
                  <a:cxn ang="10800000">
                    <a:pos x="wd2" y="hd2"/>
                  </a:cxn>
                  <a:cxn ang="16200000">
                    <a:pos x="wd2" y="hd2"/>
                  </a:cxn>
                </a:cxnLst>
                <a:rect l="0" t="0" r="r" b="b"/>
                <a:pathLst>
                  <a:path w="21350" h="21222" extrusionOk="0">
                    <a:moveTo>
                      <a:pt x="1235" y="21222"/>
                    </a:moveTo>
                    <a:cubicBezTo>
                      <a:pt x="1315" y="21222"/>
                      <a:pt x="1395" y="21222"/>
                      <a:pt x="1515" y="21101"/>
                    </a:cubicBezTo>
                    <a:cubicBezTo>
                      <a:pt x="20395" y="7267"/>
                      <a:pt x="20395" y="7267"/>
                      <a:pt x="20395" y="7267"/>
                    </a:cubicBezTo>
                    <a:cubicBezTo>
                      <a:pt x="21075" y="6782"/>
                      <a:pt x="21475" y="4719"/>
                      <a:pt x="21315" y="2777"/>
                    </a:cubicBezTo>
                    <a:cubicBezTo>
                      <a:pt x="21155" y="835"/>
                      <a:pt x="20475" y="-378"/>
                      <a:pt x="19835" y="107"/>
                    </a:cubicBezTo>
                    <a:cubicBezTo>
                      <a:pt x="915" y="13941"/>
                      <a:pt x="915" y="13941"/>
                      <a:pt x="915" y="13941"/>
                    </a:cubicBezTo>
                    <a:cubicBezTo>
                      <a:pt x="275" y="14426"/>
                      <a:pt x="-125" y="16368"/>
                      <a:pt x="35" y="18431"/>
                    </a:cubicBezTo>
                    <a:cubicBezTo>
                      <a:pt x="155" y="20130"/>
                      <a:pt x="675" y="21222"/>
                      <a:pt x="1235" y="21222"/>
                    </a:cubicBezTo>
                    <a:close/>
                    <a:moveTo>
                      <a:pt x="1235" y="21222"/>
                    </a:moveTo>
                    <a:cubicBezTo>
                      <a:pt x="1235" y="21222"/>
                      <a:pt x="1235" y="21222"/>
                      <a:pt x="1235" y="21222"/>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62" name="Freeform 28"/>
              <p:cNvSpPr/>
              <p:nvPr/>
            </p:nvSpPr>
            <p:spPr>
              <a:xfrm>
                <a:off x="343734" y="114596"/>
                <a:ext cx="142794" cy="46792"/>
              </a:xfrm>
              <a:custGeom>
                <a:avLst/>
                <a:gdLst/>
                <a:ahLst/>
                <a:cxnLst>
                  <a:cxn ang="0">
                    <a:pos x="wd2" y="hd2"/>
                  </a:cxn>
                  <a:cxn ang="5400000">
                    <a:pos x="wd2" y="hd2"/>
                  </a:cxn>
                  <a:cxn ang="10800000">
                    <a:pos x="wd2" y="hd2"/>
                  </a:cxn>
                  <a:cxn ang="16200000">
                    <a:pos x="wd2" y="hd2"/>
                  </a:cxn>
                </a:cxnLst>
                <a:rect l="0" t="0" r="r" b="b"/>
                <a:pathLst>
                  <a:path w="21350" h="21222" extrusionOk="0">
                    <a:moveTo>
                      <a:pt x="20395" y="13941"/>
                    </a:moveTo>
                    <a:cubicBezTo>
                      <a:pt x="1515" y="107"/>
                      <a:pt x="1515" y="107"/>
                      <a:pt x="1515" y="107"/>
                    </a:cubicBezTo>
                    <a:cubicBezTo>
                      <a:pt x="835" y="-378"/>
                      <a:pt x="195" y="835"/>
                      <a:pt x="35" y="2777"/>
                    </a:cubicBezTo>
                    <a:cubicBezTo>
                      <a:pt x="-125" y="4719"/>
                      <a:pt x="275" y="6782"/>
                      <a:pt x="915" y="7267"/>
                    </a:cubicBezTo>
                    <a:cubicBezTo>
                      <a:pt x="19835" y="21101"/>
                      <a:pt x="19835" y="21101"/>
                      <a:pt x="19835" y="21101"/>
                    </a:cubicBezTo>
                    <a:cubicBezTo>
                      <a:pt x="19955" y="21222"/>
                      <a:pt x="20035" y="21222"/>
                      <a:pt x="20115" y="21222"/>
                    </a:cubicBezTo>
                    <a:cubicBezTo>
                      <a:pt x="20675" y="21222"/>
                      <a:pt x="21195" y="20130"/>
                      <a:pt x="21315" y="18431"/>
                    </a:cubicBezTo>
                    <a:cubicBezTo>
                      <a:pt x="21475" y="16368"/>
                      <a:pt x="21075" y="14426"/>
                      <a:pt x="20395" y="13941"/>
                    </a:cubicBezTo>
                    <a:close/>
                    <a:moveTo>
                      <a:pt x="20395" y="13941"/>
                    </a:moveTo>
                    <a:cubicBezTo>
                      <a:pt x="20395" y="13941"/>
                      <a:pt x="20395" y="13941"/>
                      <a:pt x="20395" y="13941"/>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63" name="Freeform 29"/>
              <p:cNvSpPr/>
              <p:nvPr/>
            </p:nvSpPr>
            <p:spPr>
              <a:xfrm>
                <a:off x="64334" y="170156"/>
                <a:ext cx="142794" cy="46795"/>
              </a:xfrm>
              <a:custGeom>
                <a:avLst/>
                <a:gdLst/>
                <a:ahLst/>
                <a:cxnLst>
                  <a:cxn ang="0">
                    <a:pos x="wd2" y="hd2"/>
                  </a:cxn>
                  <a:cxn ang="5400000">
                    <a:pos x="wd2" y="hd2"/>
                  </a:cxn>
                  <a:cxn ang="10800000">
                    <a:pos x="wd2" y="hd2"/>
                  </a:cxn>
                  <a:cxn ang="16200000">
                    <a:pos x="wd2" y="hd2"/>
                  </a:cxn>
                </a:cxnLst>
                <a:rect l="0" t="0" r="r" b="b"/>
                <a:pathLst>
                  <a:path w="21350" h="21223" extrusionOk="0">
                    <a:moveTo>
                      <a:pt x="1235" y="21223"/>
                    </a:moveTo>
                    <a:cubicBezTo>
                      <a:pt x="1315" y="21223"/>
                      <a:pt x="1395" y="21102"/>
                      <a:pt x="1515" y="21102"/>
                    </a:cubicBezTo>
                    <a:cubicBezTo>
                      <a:pt x="20395" y="7225"/>
                      <a:pt x="20395" y="7225"/>
                      <a:pt x="20395" y="7225"/>
                    </a:cubicBezTo>
                    <a:cubicBezTo>
                      <a:pt x="21075" y="6743"/>
                      <a:pt x="21475" y="4812"/>
                      <a:pt x="21315" y="2881"/>
                    </a:cubicBezTo>
                    <a:cubicBezTo>
                      <a:pt x="21155" y="830"/>
                      <a:pt x="20475" y="-377"/>
                      <a:pt x="19835" y="106"/>
                    </a:cubicBezTo>
                    <a:cubicBezTo>
                      <a:pt x="915" y="13983"/>
                      <a:pt x="915" y="13983"/>
                      <a:pt x="915" y="13983"/>
                    </a:cubicBezTo>
                    <a:cubicBezTo>
                      <a:pt x="275" y="14465"/>
                      <a:pt x="-125" y="16396"/>
                      <a:pt x="35" y="18327"/>
                    </a:cubicBezTo>
                    <a:cubicBezTo>
                      <a:pt x="155" y="20016"/>
                      <a:pt x="675" y="21223"/>
                      <a:pt x="1235" y="21223"/>
                    </a:cubicBezTo>
                    <a:close/>
                    <a:moveTo>
                      <a:pt x="1235" y="21223"/>
                    </a:moveTo>
                    <a:cubicBezTo>
                      <a:pt x="1235" y="21223"/>
                      <a:pt x="1235" y="21223"/>
                      <a:pt x="1235" y="21223"/>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64" name="Freeform 30"/>
              <p:cNvSpPr/>
              <p:nvPr/>
            </p:nvSpPr>
            <p:spPr>
              <a:xfrm>
                <a:off x="343734" y="170156"/>
                <a:ext cx="142794" cy="46795"/>
              </a:xfrm>
              <a:custGeom>
                <a:avLst/>
                <a:gdLst/>
                <a:ahLst/>
                <a:cxnLst>
                  <a:cxn ang="0">
                    <a:pos x="wd2" y="hd2"/>
                  </a:cxn>
                  <a:cxn ang="5400000">
                    <a:pos x="wd2" y="hd2"/>
                  </a:cxn>
                  <a:cxn ang="10800000">
                    <a:pos x="wd2" y="hd2"/>
                  </a:cxn>
                  <a:cxn ang="16200000">
                    <a:pos x="wd2" y="hd2"/>
                  </a:cxn>
                </a:cxnLst>
                <a:rect l="0" t="0" r="r" b="b"/>
                <a:pathLst>
                  <a:path w="21350" h="21223" extrusionOk="0">
                    <a:moveTo>
                      <a:pt x="20395" y="13983"/>
                    </a:moveTo>
                    <a:cubicBezTo>
                      <a:pt x="1515" y="106"/>
                      <a:pt x="1515" y="106"/>
                      <a:pt x="1515" y="106"/>
                    </a:cubicBezTo>
                    <a:cubicBezTo>
                      <a:pt x="835" y="-377"/>
                      <a:pt x="195" y="830"/>
                      <a:pt x="35" y="2881"/>
                    </a:cubicBezTo>
                    <a:cubicBezTo>
                      <a:pt x="-125" y="4812"/>
                      <a:pt x="275" y="6743"/>
                      <a:pt x="915" y="7225"/>
                    </a:cubicBezTo>
                    <a:cubicBezTo>
                      <a:pt x="19835" y="21102"/>
                      <a:pt x="19835" y="21102"/>
                      <a:pt x="19835" y="21102"/>
                    </a:cubicBezTo>
                    <a:cubicBezTo>
                      <a:pt x="19955" y="21102"/>
                      <a:pt x="20035" y="21223"/>
                      <a:pt x="20115" y="21223"/>
                    </a:cubicBezTo>
                    <a:cubicBezTo>
                      <a:pt x="20675" y="21223"/>
                      <a:pt x="21195" y="20016"/>
                      <a:pt x="21315" y="18327"/>
                    </a:cubicBezTo>
                    <a:cubicBezTo>
                      <a:pt x="21475" y="16396"/>
                      <a:pt x="21075" y="14465"/>
                      <a:pt x="20395" y="13983"/>
                    </a:cubicBezTo>
                    <a:close/>
                    <a:moveTo>
                      <a:pt x="20395" y="13983"/>
                    </a:moveTo>
                    <a:cubicBezTo>
                      <a:pt x="20395" y="13983"/>
                      <a:pt x="20395" y="13983"/>
                      <a:pt x="20395" y="13983"/>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65" name="Freeform 31"/>
              <p:cNvSpPr/>
              <p:nvPr/>
            </p:nvSpPr>
            <p:spPr>
              <a:xfrm>
                <a:off x="64334" y="225721"/>
                <a:ext cx="142794" cy="46792"/>
              </a:xfrm>
              <a:custGeom>
                <a:avLst/>
                <a:gdLst/>
                <a:ahLst/>
                <a:cxnLst>
                  <a:cxn ang="0">
                    <a:pos x="wd2" y="hd2"/>
                  </a:cxn>
                  <a:cxn ang="5400000">
                    <a:pos x="wd2" y="hd2"/>
                  </a:cxn>
                  <a:cxn ang="10800000">
                    <a:pos x="wd2" y="hd2"/>
                  </a:cxn>
                  <a:cxn ang="16200000">
                    <a:pos x="wd2" y="hd2"/>
                  </a:cxn>
                </a:cxnLst>
                <a:rect l="0" t="0" r="r" b="b"/>
                <a:pathLst>
                  <a:path w="21350" h="21222" extrusionOk="0">
                    <a:moveTo>
                      <a:pt x="1235" y="21222"/>
                    </a:moveTo>
                    <a:cubicBezTo>
                      <a:pt x="1315" y="21222"/>
                      <a:pt x="1395" y="21222"/>
                      <a:pt x="1515" y="21222"/>
                    </a:cubicBezTo>
                    <a:cubicBezTo>
                      <a:pt x="20395" y="7267"/>
                      <a:pt x="20395" y="7267"/>
                      <a:pt x="20395" y="7267"/>
                    </a:cubicBezTo>
                    <a:cubicBezTo>
                      <a:pt x="21075" y="6782"/>
                      <a:pt x="21475" y="4840"/>
                      <a:pt x="21315" y="2777"/>
                    </a:cubicBezTo>
                    <a:cubicBezTo>
                      <a:pt x="21155" y="835"/>
                      <a:pt x="20475" y="-378"/>
                      <a:pt x="19835" y="107"/>
                    </a:cubicBezTo>
                    <a:cubicBezTo>
                      <a:pt x="915" y="13941"/>
                      <a:pt x="915" y="13941"/>
                      <a:pt x="915" y="13941"/>
                    </a:cubicBezTo>
                    <a:cubicBezTo>
                      <a:pt x="275" y="14426"/>
                      <a:pt x="-125" y="16489"/>
                      <a:pt x="35" y="18431"/>
                    </a:cubicBezTo>
                    <a:cubicBezTo>
                      <a:pt x="155" y="20130"/>
                      <a:pt x="675" y="21222"/>
                      <a:pt x="1235" y="21222"/>
                    </a:cubicBezTo>
                    <a:close/>
                    <a:moveTo>
                      <a:pt x="1235" y="21222"/>
                    </a:moveTo>
                    <a:cubicBezTo>
                      <a:pt x="1235" y="21222"/>
                      <a:pt x="1235" y="21222"/>
                      <a:pt x="1235" y="21222"/>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66" name="Freeform 32"/>
              <p:cNvSpPr/>
              <p:nvPr/>
            </p:nvSpPr>
            <p:spPr>
              <a:xfrm>
                <a:off x="343734" y="225721"/>
                <a:ext cx="142794" cy="46792"/>
              </a:xfrm>
              <a:custGeom>
                <a:avLst/>
                <a:gdLst/>
                <a:ahLst/>
                <a:cxnLst>
                  <a:cxn ang="0">
                    <a:pos x="wd2" y="hd2"/>
                  </a:cxn>
                  <a:cxn ang="5400000">
                    <a:pos x="wd2" y="hd2"/>
                  </a:cxn>
                  <a:cxn ang="10800000">
                    <a:pos x="wd2" y="hd2"/>
                  </a:cxn>
                  <a:cxn ang="16200000">
                    <a:pos x="wd2" y="hd2"/>
                  </a:cxn>
                </a:cxnLst>
                <a:rect l="0" t="0" r="r" b="b"/>
                <a:pathLst>
                  <a:path w="21350" h="21222" extrusionOk="0">
                    <a:moveTo>
                      <a:pt x="20395" y="13941"/>
                    </a:moveTo>
                    <a:cubicBezTo>
                      <a:pt x="1515" y="107"/>
                      <a:pt x="1515" y="107"/>
                      <a:pt x="1515" y="107"/>
                    </a:cubicBezTo>
                    <a:cubicBezTo>
                      <a:pt x="835" y="-378"/>
                      <a:pt x="195" y="835"/>
                      <a:pt x="35" y="2777"/>
                    </a:cubicBezTo>
                    <a:cubicBezTo>
                      <a:pt x="-125" y="4840"/>
                      <a:pt x="275" y="6782"/>
                      <a:pt x="915" y="7267"/>
                    </a:cubicBezTo>
                    <a:cubicBezTo>
                      <a:pt x="19835" y="21222"/>
                      <a:pt x="19835" y="21222"/>
                      <a:pt x="19835" y="21222"/>
                    </a:cubicBezTo>
                    <a:cubicBezTo>
                      <a:pt x="19955" y="21222"/>
                      <a:pt x="20035" y="21222"/>
                      <a:pt x="20115" y="21222"/>
                    </a:cubicBezTo>
                    <a:cubicBezTo>
                      <a:pt x="20675" y="21222"/>
                      <a:pt x="21195" y="20130"/>
                      <a:pt x="21315" y="18431"/>
                    </a:cubicBezTo>
                    <a:cubicBezTo>
                      <a:pt x="21475" y="16489"/>
                      <a:pt x="21075" y="14426"/>
                      <a:pt x="20395" y="13941"/>
                    </a:cubicBezTo>
                    <a:close/>
                    <a:moveTo>
                      <a:pt x="20395" y="13941"/>
                    </a:moveTo>
                    <a:cubicBezTo>
                      <a:pt x="20395" y="13941"/>
                      <a:pt x="20395" y="13941"/>
                      <a:pt x="20395" y="13941"/>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sp>
            <p:nvSpPr>
              <p:cNvPr id="167" name="Freeform 33"/>
              <p:cNvSpPr/>
              <p:nvPr/>
            </p:nvSpPr>
            <p:spPr>
              <a:xfrm>
                <a:off x="0" y="-1"/>
                <a:ext cx="550863" cy="424915"/>
              </a:xfrm>
              <a:custGeom>
                <a:avLst/>
                <a:gdLst/>
                <a:ahLst/>
                <a:cxnLst>
                  <a:cxn ang="0">
                    <a:pos x="wd2" y="hd2"/>
                  </a:cxn>
                  <a:cxn ang="5400000">
                    <a:pos x="wd2" y="hd2"/>
                  </a:cxn>
                  <a:cxn ang="10800000">
                    <a:pos x="wd2" y="hd2"/>
                  </a:cxn>
                  <a:cxn ang="16200000">
                    <a:pos x="wd2" y="hd2"/>
                  </a:cxn>
                </a:cxnLst>
                <a:rect l="0" t="0" r="r" b="b"/>
                <a:pathLst>
                  <a:path w="21600" h="21493" extrusionOk="0">
                    <a:moveTo>
                      <a:pt x="21284" y="1981"/>
                    </a:moveTo>
                    <a:cubicBezTo>
                      <a:pt x="19881" y="1981"/>
                      <a:pt x="19881" y="1981"/>
                      <a:pt x="19881" y="1981"/>
                    </a:cubicBezTo>
                    <a:cubicBezTo>
                      <a:pt x="17096" y="1113"/>
                      <a:pt x="17096" y="1113"/>
                      <a:pt x="17096" y="1113"/>
                    </a:cubicBezTo>
                    <a:cubicBezTo>
                      <a:pt x="16928" y="1059"/>
                      <a:pt x="16759" y="1195"/>
                      <a:pt x="16717" y="1425"/>
                    </a:cubicBezTo>
                    <a:cubicBezTo>
                      <a:pt x="16675" y="1642"/>
                      <a:pt x="16780" y="1873"/>
                      <a:pt x="16949" y="1927"/>
                    </a:cubicBezTo>
                    <a:cubicBezTo>
                      <a:pt x="19733" y="2781"/>
                      <a:pt x="19733" y="2781"/>
                      <a:pt x="19733" y="2781"/>
                    </a:cubicBezTo>
                    <a:cubicBezTo>
                      <a:pt x="19733" y="17235"/>
                      <a:pt x="19733" y="17235"/>
                      <a:pt x="19733" y="17235"/>
                    </a:cubicBezTo>
                    <a:cubicBezTo>
                      <a:pt x="13848" y="15405"/>
                      <a:pt x="13848" y="15405"/>
                      <a:pt x="13848" y="15405"/>
                    </a:cubicBezTo>
                    <a:cubicBezTo>
                      <a:pt x="13173" y="15201"/>
                      <a:pt x="12466" y="15310"/>
                      <a:pt x="11855" y="15703"/>
                    </a:cubicBezTo>
                    <a:cubicBezTo>
                      <a:pt x="11580" y="15893"/>
                      <a:pt x="11338" y="16124"/>
                      <a:pt x="11116" y="16408"/>
                    </a:cubicBezTo>
                    <a:cubicBezTo>
                      <a:pt x="11116" y="2551"/>
                      <a:pt x="11116" y="2551"/>
                      <a:pt x="11116" y="2551"/>
                    </a:cubicBezTo>
                    <a:cubicBezTo>
                      <a:pt x="11327" y="1940"/>
                      <a:pt x="11686" y="1439"/>
                      <a:pt x="12150" y="1140"/>
                    </a:cubicBezTo>
                    <a:cubicBezTo>
                      <a:pt x="12625" y="829"/>
                      <a:pt x="13173" y="747"/>
                      <a:pt x="13700" y="910"/>
                    </a:cubicBezTo>
                    <a:cubicBezTo>
                      <a:pt x="15398" y="1439"/>
                      <a:pt x="15398" y="1439"/>
                      <a:pt x="15398" y="1439"/>
                    </a:cubicBezTo>
                    <a:cubicBezTo>
                      <a:pt x="15567" y="1493"/>
                      <a:pt x="15746" y="1357"/>
                      <a:pt x="15789" y="1127"/>
                    </a:cubicBezTo>
                    <a:cubicBezTo>
                      <a:pt x="15831" y="910"/>
                      <a:pt x="15725" y="693"/>
                      <a:pt x="15546" y="639"/>
                    </a:cubicBezTo>
                    <a:cubicBezTo>
                      <a:pt x="13848" y="110"/>
                      <a:pt x="13848" y="110"/>
                      <a:pt x="13848" y="110"/>
                    </a:cubicBezTo>
                    <a:cubicBezTo>
                      <a:pt x="13173" y="-107"/>
                      <a:pt x="12466" y="1"/>
                      <a:pt x="11855" y="408"/>
                    </a:cubicBezTo>
                    <a:cubicBezTo>
                      <a:pt x="11433" y="693"/>
                      <a:pt x="11064" y="1100"/>
                      <a:pt x="10800" y="1601"/>
                    </a:cubicBezTo>
                    <a:cubicBezTo>
                      <a:pt x="10536" y="1100"/>
                      <a:pt x="10167" y="693"/>
                      <a:pt x="9745" y="408"/>
                    </a:cubicBezTo>
                    <a:cubicBezTo>
                      <a:pt x="9134" y="1"/>
                      <a:pt x="8427" y="-107"/>
                      <a:pt x="7752" y="110"/>
                    </a:cubicBezTo>
                    <a:cubicBezTo>
                      <a:pt x="1719" y="1981"/>
                      <a:pt x="1719" y="1981"/>
                      <a:pt x="1719" y="1981"/>
                    </a:cubicBezTo>
                    <a:cubicBezTo>
                      <a:pt x="316" y="1981"/>
                      <a:pt x="316" y="1981"/>
                      <a:pt x="316" y="1981"/>
                    </a:cubicBezTo>
                    <a:cubicBezTo>
                      <a:pt x="148" y="1981"/>
                      <a:pt x="0" y="2171"/>
                      <a:pt x="0" y="2401"/>
                    </a:cubicBezTo>
                    <a:cubicBezTo>
                      <a:pt x="0" y="21086"/>
                      <a:pt x="0" y="21086"/>
                      <a:pt x="0" y="21086"/>
                    </a:cubicBezTo>
                    <a:cubicBezTo>
                      <a:pt x="0" y="21317"/>
                      <a:pt x="148" y="21493"/>
                      <a:pt x="316" y="21493"/>
                    </a:cubicBezTo>
                    <a:cubicBezTo>
                      <a:pt x="4039" y="21493"/>
                      <a:pt x="4039" y="21493"/>
                      <a:pt x="4039" y="21493"/>
                    </a:cubicBezTo>
                    <a:cubicBezTo>
                      <a:pt x="4219" y="21493"/>
                      <a:pt x="4366" y="21317"/>
                      <a:pt x="4366" y="21086"/>
                    </a:cubicBezTo>
                    <a:cubicBezTo>
                      <a:pt x="4366" y="20856"/>
                      <a:pt x="4219" y="20679"/>
                      <a:pt x="4039" y="20679"/>
                    </a:cubicBezTo>
                    <a:cubicBezTo>
                      <a:pt x="643" y="20679"/>
                      <a:pt x="643" y="20679"/>
                      <a:pt x="643" y="20679"/>
                    </a:cubicBezTo>
                    <a:cubicBezTo>
                      <a:pt x="643" y="19852"/>
                      <a:pt x="643" y="19852"/>
                      <a:pt x="643" y="19852"/>
                    </a:cubicBezTo>
                    <a:cubicBezTo>
                      <a:pt x="9197" y="19852"/>
                      <a:pt x="9197" y="19852"/>
                      <a:pt x="9197" y="19852"/>
                    </a:cubicBezTo>
                    <a:cubicBezTo>
                      <a:pt x="9197" y="20679"/>
                      <a:pt x="9197" y="20679"/>
                      <a:pt x="9197" y="20679"/>
                    </a:cubicBezTo>
                    <a:cubicBezTo>
                      <a:pt x="5326" y="20679"/>
                      <a:pt x="5326" y="20679"/>
                      <a:pt x="5326" y="20679"/>
                    </a:cubicBezTo>
                    <a:cubicBezTo>
                      <a:pt x="5147" y="20679"/>
                      <a:pt x="4999" y="20856"/>
                      <a:pt x="4999" y="21086"/>
                    </a:cubicBezTo>
                    <a:cubicBezTo>
                      <a:pt x="4999" y="21317"/>
                      <a:pt x="5147" y="21493"/>
                      <a:pt x="5326" y="21493"/>
                    </a:cubicBezTo>
                    <a:cubicBezTo>
                      <a:pt x="21284" y="21493"/>
                      <a:pt x="21284" y="21493"/>
                      <a:pt x="21284" y="21493"/>
                    </a:cubicBezTo>
                    <a:cubicBezTo>
                      <a:pt x="21452" y="21493"/>
                      <a:pt x="21600" y="21317"/>
                      <a:pt x="21600" y="21086"/>
                    </a:cubicBezTo>
                    <a:cubicBezTo>
                      <a:pt x="21600" y="2401"/>
                      <a:pt x="21600" y="2401"/>
                      <a:pt x="21600" y="2401"/>
                    </a:cubicBezTo>
                    <a:cubicBezTo>
                      <a:pt x="21600" y="2171"/>
                      <a:pt x="21452" y="1981"/>
                      <a:pt x="21284" y="1981"/>
                    </a:cubicBezTo>
                    <a:close/>
                    <a:moveTo>
                      <a:pt x="20957" y="4042"/>
                    </a:moveTo>
                    <a:cubicBezTo>
                      <a:pt x="20957" y="19025"/>
                      <a:pt x="20957" y="19025"/>
                      <a:pt x="20957" y="19025"/>
                    </a:cubicBezTo>
                    <a:cubicBezTo>
                      <a:pt x="20377" y="19025"/>
                      <a:pt x="20377" y="19025"/>
                      <a:pt x="20377" y="19025"/>
                    </a:cubicBezTo>
                    <a:cubicBezTo>
                      <a:pt x="20377" y="2808"/>
                      <a:pt x="20377" y="2808"/>
                      <a:pt x="20377" y="2808"/>
                    </a:cubicBezTo>
                    <a:cubicBezTo>
                      <a:pt x="20957" y="2808"/>
                      <a:pt x="20957" y="2808"/>
                      <a:pt x="20957" y="2808"/>
                    </a:cubicBezTo>
                    <a:lnTo>
                      <a:pt x="20957" y="4042"/>
                    </a:lnTo>
                    <a:close/>
                    <a:moveTo>
                      <a:pt x="11243" y="19025"/>
                    </a:moveTo>
                    <a:cubicBezTo>
                      <a:pt x="11454" y="18564"/>
                      <a:pt x="11770" y="18185"/>
                      <a:pt x="12150" y="17927"/>
                    </a:cubicBezTo>
                    <a:cubicBezTo>
                      <a:pt x="12625" y="17615"/>
                      <a:pt x="13173" y="17534"/>
                      <a:pt x="13700" y="17696"/>
                    </a:cubicBezTo>
                    <a:cubicBezTo>
                      <a:pt x="17972" y="19025"/>
                      <a:pt x="17972" y="19025"/>
                      <a:pt x="17972" y="19025"/>
                    </a:cubicBezTo>
                    <a:lnTo>
                      <a:pt x="11243" y="19025"/>
                    </a:lnTo>
                    <a:close/>
                    <a:moveTo>
                      <a:pt x="3628" y="19025"/>
                    </a:moveTo>
                    <a:cubicBezTo>
                      <a:pt x="7900" y="17696"/>
                      <a:pt x="7900" y="17696"/>
                      <a:pt x="7900" y="17696"/>
                    </a:cubicBezTo>
                    <a:cubicBezTo>
                      <a:pt x="8427" y="17534"/>
                      <a:pt x="8975" y="17615"/>
                      <a:pt x="9450" y="17927"/>
                    </a:cubicBezTo>
                    <a:cubicBezTo>
                      <a:pt x="9830" y="18185"/>
                      <a:pt x="10146" y="18564"/>
                      <a:pt x="10357" y="19025"/>
                    </a:cubicBezTo>
                    <a:lnTo>
                      <a:pt x="3628" y="19025"/>
                    </a:lnTo>
                    <a:close/>
                    <a:moveTo>
                      <a:pt x="10484" y="17886"/>
                    </a:moveTo>
                    <a:cubicBezTo>
                      <a:pt x="10262" y="17615"/>
                      <a:pt x="10020" y="17385"/>
                      <a:pt x="9745" y="17195"/>
                    </a:cubicBezTo>
                    <a:cubicBezTo>
                      <a:pt x="9134" y="16788"/>
                      <a:pt x="8427" y="16679"/>
                      <a:pt x="7752" y="16896"/>
                    </a:cubicBezTo>
                    <a:cubicBezTo>
                      <a:pt x="1867" y="18727"/>
                      <a:pt x="1867" y="18727"/>
                      <a:pt x="1867" y="18727"/>
                    </a:cubicBezTo>
                    <a:cubicBezTo>
                      <a:pt x="1867" y="18090"/>
                      <a:pt x="1867" y="18090"/>
                      <a:pt x="1867" y="18090"/>
                    </a:cubicBezTo>
                    <a:cubicBezTo>
                      <a:pt x="7900" y="16205"/>
                      <a:pt x="7900" y="16205"/>
                      <a:pt x="7900" y="16205"/>
                    </a:cubicBezTo>
                    <a:cubicBezTo>
                      <a:pt x="8427" y="16042"/>
                      <a:pt x="8975" y="16124"/>
                      <a:pt x="9450" y="16449"/>
                    </a:cubicBezTo>
                    <a:cubicBezTo>
                      <a:pt x="9914" y="16747"/>
                      <a:pt x="10273" y="17249"/>
                      <a:pt x="10484" y="17846"/>
                    </a:cubicBezTo>
                    <a:lnTo>
                      <a:pt x="10484" y="17886"/>
                    </a:lnTo>
                    <a:close/>
                    <a:moveTo>
                      <a:pt x="12150" y="16449"/>
                    </a:moveTo>
                    <a:cubicBezTo>
                      <a:pt x="12625" y="16124"/>
                      <a:pt x="13173" y="16042"/>
                      <a:pt x="13700" y="16205"/>
                    </a:cubicBezTo>
                    <a:cubicBezTo>
                      <a:pt x="19733" y="18090"/>
                      <a:pt x="19733" y="18090"/>
                      <a:pt x="19733" y="18090"/>
                    </a:cubicBezTo>
                    <a:cubicBezTo>
                      <a:pt x="19733" y="18727"/>
                      <a:pt x="19733" y="18727"/>
                      <a:pt x="19733" y="18727"/>
                    </a:cubicBezTo>
                    <a:cubicBezTo>
                      <a:pt x="13848" y="16896"/>
                      <a:pt x="13848" y="16896"/>
                      <a:pt x="13848" y="16896"/>
                    </a:cubicBezTo>
                    <a:cubicBezTo>
                      <a:pt x="13173" y="16679"/>
                      <a:pt x="12466" y="16788"/>
                      <a:pt x="11855" y="17195"/>
                    </a:cubicBezTo>
                    <a:cubicBezTo>
                      <a:pt x="11580" y="17385"/>
                      <a:pt x="11338" y="17615"/>
                      <a:pt x="11116" y="17886"/>
                    </a:cubicBezTo>
                    <a:cubicBezTo>
                      <a:pt x="11116" y="17846"/>
                      <a:pt x="11116" y="17846"/>
                      <a:pt x="11116" y="17846"/>
                    </a:cubicBezTo>
                    <a:cubicBezTo>
                      <a:pt x="11327" y="17249"/>
                      <a:pt x="11686" y="16747"/>
                      <a:pt x="12150" y="16449"/>
                    </a:cubicBezTo>
                    <a:close/>
                    <a:moveTo>
                      <a:pt x="7900" y="910"/>
                    </a:moveTo>
                    <a:cubicBezTo>
                      <a:pt x="8427" y="747"/>
                      <a:pt x="8975" y="829"/>
                      <a:pt x="9450" y="1140"/>
                    </a:cubicBezTo>
                    <a:cubicBezTo>
                      <a:pt x="9914" y="1439"/>
                      <a:pt x="10273" y="1940"/>
                      <a:pt x="10484" y="2551"/>
                    </a:cubicBezTo>
                    <a:cubicBezTo>
                      <a:pt x="10484" y="16408"/>
                      <a:pt x="10484" y="16408"/>
                      <a:pt x="10484" y="16408"/>
                    </a:cubicBezTo>
                    <a:cubicBezTo>
                      <a:pt x="10262" y="16124"/>
                      <a:pt x="10020" y="15893"/>
                      <a:pt x="9745" y="15703"/>
                    </a:cubicBezTo>
                    <a:cubicBezTo>
                      <a:pt x="9134" y="15310"/>
                      <a:pt x="8427" y="15201"/>
                      <a:pt x="7752" y="15405"/>
                    </a:cubicBezTo>
                    <a:cubicBezTo>
                      <a:pt x="1867" y="17235"/>
                      <a:pt x="1867" y="17235"/>
                      <a:pt x="1867" y="17235"/>
                    </a:cubicBezTo>
                    <a:cubicBezTo>
                      <a:pt x="1867" y="2781"/>
                      <a:pt x="1867" y="2781"/>
                      <a:pt x="1867" y="2781"/>
                    </a:cubicBezTo>
                    <a:lnTo>
                      <a:pt x="7900" y="910"/>
                    </a:lnTo>
                    <a:close/>
                    <a:moveTo>
                      <a:pt x="643" y="4042"/>
                    </a:moveTo>
                    <a:cubicBezTo>
                      <a:pt x="643" y="2808"/>
                      <a:pt x="643" y="2808"/>
                      <a:pt x="643" y="2808"/>
                    </a:cubicBezTo>
                    <a:cubicBezTo>
                      <a:pt x="1223" y="2808"/>
                      <a:pt x="1223" y="2808"/>
                      <a:pt x="1223" y="2808"/>
                    </a:cubicBezTo>
                    <a:cubicBezTo>
                      <a:pt x="1223" y="19025"/>
                      <a:pt x="1223" y="19025"/>
                      <a:pt x="1223" y="19025"/>
                    </a:cubicBezTo>
                    <a:cubicBezTo>
                      <a:pt x="643" y="19025"/>
                      <a:pt x="643" y="19025"/>
                      <a:pt x="643" y="19025"/>
                    </a:cubicBezTo>
                    <a:lnTo>
                      <a:pt x="643" y="4042"/>
                    </a:lnTo>
                    <a:close/>
                    <a:moveTo>
                      <a:pt x="9840" y="20679"/>
                    </a:moveTo>
                    <a:cubicBezTo>
                      <a:pt x="9840" y="19852"/>
                      <a:pt x="9840" y="19852"/>
                      <a:pt x="9840" y="19852"/>
                    </a:cubicBezTo>
                    <a:cubicBezTo>
                      <a:pt x="11760" y="19852"/>
                      <a:pt x="11760" y="19852"/>
                      <a:pt x="11760" y="19852"/>
                    </a:cubicBezTo>
                    <a:cubicBezTo>
                      <a:pt x="11760" y="20679"/>
                      <a:pt x="11760" y="20679"/>
                      <a:pt x="11760" y="20679"/>
                    </a:cubicBezTo>
                    <a:lnTo>
                      <a:pt x="9840" y="20679"/>
                    </a:lnTo>
                    <a:close/>
                    <a:moveTo>
                      <a:pt x="12403" y="20679"/>
                    </a:moveTo>
                    <a:cubicBezTo>
                      <a:pt x="12403" y="19852"/>
                      <a:pt x="12403" y="19852"/>
                      <a:pt x="12403" y="19852"/>
                    </a:cubicBezTo>
                    <a:cubicBezTo>
                      <a:pt x="20957" y="19852"/>
                      <a:pt x="20957" y="19852"/>
                      <a:pt x="20957" y="19852"/>
                    </a:cubicBezTo>
                    <a:cubicBezTo>
                      <a:pt x="20957" y="20679"/>
                      <a:pt x="20957" y="20679"/>
                      <a:pt x="20957" y="20679"/>
                    </a:cubicBezTo>
                    <a:lnTo>
                      <a:pt x="12403" y="20679"/>
                    </a:lnTo>
                    <a:close/>
                    <a:moveTo>
                      <a:pt x="12403" y="20679"/>
                    </a:moveTo>
                    <a:cubicBezTo>
                      <a:pt x="12403" y="20679"/>
                      <a:pt x="12403" y="20679"/>
                      <a:pt x="12403" y="20679"/>
                    </a:cubicBezTo>
                  </a:path>
                </a:pathLst>
              </a:custGeom>
              <a:solidFill>
                <a:srgbClr val="404040"/>
              </a:solidFill>
              <a:ln w="12700" cap="flat">
                <a:noFill/>
                <a:miter lim="400000"/>
              </a:ln>
              <a:effectLst/>
            </p:spPr>
            <p:txBody>
              <a:bodyPr wrap="square" lIns="45719" tIns="45719" rIns="45719" bIns="45719" numCol="1" anchor="t">
                <a:noAutofit/>
              </a:bodyPr>
              <a:lstStyle/>
              <a:p>
                <a:endParaRPr/>
              </a:p>
            </p:txBody>
          </p:sp>
        </p:grpSp>
      </p:gr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cSld>
  <p:clrMapOvr>
    <a:masterClrMapping/>
  </p:clrMapOvr>
  <p:transition spd="med" advTm="31973"/>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1" nodeType="clickEffect">
                                  <p:stCondLst>
                                    <p:cond delay="0"/>
                                  </p:stCondLst>
                                  <p:iterate>
                                    <p:tmAbs val="0"/>
                                  </p:iterate>
                                  <p:childTnLst>
                                    <p:set>
                                      <p:cBhvr>
                                        <p:cTn id="10" fill="hold"/>
                                        <p:tgtEl>
                                          <p:spTgt spid="95"/>
                                        </p:tgtEl>
                                        <p:attrNameLst>
                                          <p:attrName>style.visibility</p:attrName>
                                        </p:attrNameLst>
                                      </p:cBhvr>
                                      <p:to>
                                        <p:strVal val="visible"/>
                                      </p:to>
                                    </p:set>
                                    <p:animEffect transition="in" filter="wipe(left)">
                                      <p:cBhvr>
                                        <p:cTn id="11" dur="500"/>
                                        <p:tgtEl>
                                          <p:spTgt spid="95"/>
                                        </p:tgtEl>
                                      </p:cBhvr>
                                    </p:animEffect>
                                  </p:childTnLst>
                                </p:cTn>
                              </p:par>
                            </p:childTnLst>
                          </p:cTn>
                        </p:par>
                        <p:par>
                          <p:cTn id="12" fill="hold">
                            <p:stCondLst>
                              <p:cond delay="500"/>
                            </p:stCondLst>
                            <p:childTnLst>
                              <p:par>
                                <p:cTn id="13" presetID="1" presetClass="entr" presetSubtype="0" fill="hold" grpId="2" nodeType="afterEffect">
                                  <p:stCondLst>
                                    <p:cond delay="0"/>
                                  </p:stCondLst>
                                  <p:iterate>
                                    <p:tmAbs val="0"/>
                                  </p:iterate>
                                  <p:childTnLst>
                                    <p:set>
                                      <p:cBhvr>
                                        <p:cTn id="14" fill="hold"/>
                                        <p:tgtEl>
                                          <p:spTgt spid="125"/>
                                        </p:tgtEl>
                                        <p:attrNameLst>
                                          <p:attrName>style.visibility</p:attrName>
                                        </p:attrNameLst>
                                      </p:cBhvr>
                                      <p:to>
                                        <p:strVal val="visible"/>
                                      </p:to>
                                    </p:set>
                                  </p:childTnLst>
                                </p:cTn>
                              </p:par>
                            </p:childTnLst>
                          </p:cTn>
                        </p:par>
                        <p:par>
                          <p:cTn id="15" fill="hold">
                            <p:stCondLst>
                              <p:cond delay="500"/>
                            </p:stCondLst>
                            <p:childTnLst>
                              <p:par>
                                <p:cTn id="16" presetID="23" presetClass="entr" presetSubtype="16" fill="hold" grpId="3" nodeType="afterEffect">
                                  <p:stCondLst>
                                    <p:cond delay="0"/>
                                  </p:stCondLst>
                                  <p:iterate>
                                    <p:tmAbs val="0"/>
                                  </p:iterate>
                                  <p:childTnLst>
                                    <p:set>
                                      <p:cBhvr>
                                        <p:cTn id="17" fill="hold"/>
                                        <p:tgtEl>
                                          <p:spTgt spid="94"/>
                                        </p:tgtEl>
                                        <p:attrNameLst>
                                          <p:attrName>style.visibility</p:attrName>
                                        </p:attrNameLst>
                                      </p:cBhvr>
                                      <p:to>
                                        <p:strVal val="visible"/>
                                      </p:to>
                                    </p:set>
                                    <p:anim calcmode="lin" valueType="num">
                                      <p:cBhvr>
                                        <p:cTn id="18" dur="500" fill="hold"/>
                                        <p:tgtEl>
                                          <p:spTgt spid="94"/>
                                        </p:tgtEl>
                                        <p:attrNameLst>
                                          <p:attrName>ppt_w</p:attrName>
                                        </p:attrNameLst>
                                      </p:cBhvr>
                                      <p:tavLst>
                                        <p:tav tm="0">
                                          <p:val>
                                            <p:fltVal val="0"/>
                                          </p:val>
                                        </p:tav>
                                        <p:tav tm="100000">
                                          <p:val>
                                            <p:strVal val="#ppt_w"/>
                                          </p:val>
                                        </p:tav>
                                      </p:tavLst>
                                    </p:anim>
                                    <p:anim calcmode="lin" valueType="num">
                                      <p:cBhvr>
                                        <p:cTn id="19" dur="500" fill="hold"/>
                                        <p:tgtEl>
                                          <p:spTgt spid="94"/>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3" presetClass="entr" presetSubtype="16" fill="hold" grpId="4" nodeType="afterEffect">
                                  <p:stCondLst>
                                    <p:cond delay="0"/>
                                  </p:stCondLst>
                                  <p:iterate>
                                    <p:tmAbs val="0"/>
                                  </p:iterate>
                                  <p:childTnLst>
                                    <p:set>
                                      <p:cBhvr>
                                        <p:cTn id="22" fill="hold"/>
                                        <p:tgtEl>
                                          <p:spTgt spid="142"/>
                                        </p:tgtEl>
                                        <p:attrNameLst>
                                          <p:attrName>style.visibility</p:attrName>
                                        </p:attrNameLst>
                                      </p:cBhvr>
                                      <p:to>
                                        <p:strVal val="visible"/>
                                      </p:to>
                                    </p:set>
                                    <p:anim calcmode="lin" valueType="num">
                                      <p:cBhvr>
                                        <p:cTn id="23" dur="750" fill="hold"/>
                                        <p:tgtEl>
                                          <p:spTgt spid="142"/>
                                        </p:tgtEl>
                                        <p:attrNameLst>
                                          <p:attrName>ppt_w</p:attrName>
                                        </p:attrNameLst>
                                      </p:cBhvr>
                                      <p:tavLst>
                                        <p:tav tm="0">
                                          <p:val>
                                            <p:fltVal val="0"/>
                                          </p:val>
                                        </p:tav>
                                        <p:tav tm="100000">
                                          <p:val>
                                            <p:strVal val="#ppt_w"/>
                                          </p:val>
                                        </p:tav>
                                      </p:tavLst>
                                    </p:anim>
                                    <p:anim calcmode="lin" valueType="num">
                                      <p:cBhvr>
                                        <p:cTn id="24" dur="750" fill="hold"/>
                                        <p:tgtEl>
                                          <p:spTgt spid="142"/>
                                        </p:tgtEl>
                                        <p:attrNameLst>
                                          <p:attrName>ppt_h</p:attrName>
                                        </p:attrNameLst>
                                      </p:cBhvr>
                                      <p:tavLst>
                                        <p:tav tm="0">
                                          <p:val>
                                            <p:fltVal val="0"/>
                                          </p:val>
                                        </p:tav>
                                        <p:tav tm="100000">
                                          <p:val>
                                            <p:strVal val="#ppt_h"/>
                                          </p:val>
                                        </p:tav>
                                      </p:tavLst>
                                    </p:anim>
                                  </p:childTnLst>
                                </p:cTn>
                              </p:par>
                            </p:childTnLst>
                          </p:cTn>
                        </p:par>
                        <p:par>
                          <p:cTn id="25" fill="hold">
                            <p:stCondLst>
                              <p:cond delay="1750"/>
                            </p:stCondLst>
                            <p:childTnLst>
                              <p:par>
                                <p:cTn id="26" presetID="23" presetClass="entr" presetSubtype="16" fill="hold" grpId="5" nodeType="afterEffect">
                                  <p:stCondLst>
                                    <p:cond delay="0"/>
                                  </p:stCondLst>
                                  <p:iterate>
                                    <p:tmAbs val="0"/>
                                  </p:iterate>
                                  <p:childTnLst>
                                    <p:set>
                                      <p:cBhvr>
                                        <p:cTn id="27" fill="hold"/>
                                        <p:tgtEl>
                                          <p:spTgt spid="113"/>
                                        </p:tgtEl>
                                        <p:attrNameLst>
                                          <p:attrName>style.visibility</p:attrName>
                                        </p:attrNameLst>
                                      </p:cBhvr>
                                      <p:to>
                                        <p:strVal val="visible"/>
                                      </p:to>
                                    </p:set>
                                    <p:anim calcmode="lin" valueType="num">
                                      <p:cBhvr>
                                        <p:cTn id="28" dur="750" fill="hold"/>
                                        <p:tgtEl>
                                          <p:spTgt spid="113"/>
                                        </p:tgtEl>
                                        <p:attrNameLst>
                                          <p:attrName>ppt_w</p:attrName>
                                        </p:attrNameLst>
                                      </p:cBhvr>
                                      <p:tavLst>
                                        <p:tav tm="0">
                                          <p:val>
                                            <p:fltVal val="0"/>
                                          </p:val>
                                        </p:tav>
                                        <p:tav tm="100000">
                                          <p:val>
                                            <p:strVal val="#ppt_w"/>
                                          </p:val>
                                        </p:tav>
                                      </p:tavLst>
                                    </p:anim>
                                    <p:anim calcmode="lin" valueType="num">
                                      <p:cBhvr>
                                        <p:cTn id="29" dur="750" fill="hold"/>
                                        <p:tgtEl>
                                          <p:spTgt spid="113"/>
                                        </p:tgtEl>
                                        <p:attrNameLst>
                                          <p:attrName>ppt_h</p:attrName>
                                        </p:attrNameLst>
                                      </p:cBhvr>
                                      <p:tavLst>
                                        <p:tav tm="0">
                                          <p:val>
                                            <p:fltVal val="0"/>
                                          </p:val>
                                        </p:tav>
                                        <p:tav tm="100000">
                                          <p:val>
                                            <p:strVal val="#ppt_h"/>
                                          </p:val>
                                        </p:tav>
                                      </p:tavLst>
                                    </p:anim>
                                  </p:childTnLst>
                                </p:cTn>
                              </p:par>
                            </p:childTnLst>
                          </p:cTn>
                        </p:par>
                        <p:par>
                          <p:cTn id="30" fill="hold">
                            <p:stCondLst>
                              <p:cond delay="2500"/>
                            </p:stCondLst>
                            <p:childTnLst>
                              <p:par>
                                <p:cTn id="31" presetID="23" presetClass="entr" presetSubtype="16" fill="hold" grpId="6" nodeType="afterEffect">
                                  <p:stCondLst>
                                    <p:cond delay="0"/>
                                  </p:stCondLst>
                                  <p:iterate>
                                    <p:tmAbs val="0"/>
                                  </p:iterate>
                                  <p:childTnLst>
                                    <p:set>
                                      <p:cBhvr>
                                        <p:cTn id="32" fill="hold"/>
                                        <p:tgtEl>
                                          <p:spTgt spid="124"/>
                                        </p:tgtEl>
                                        <p:attrNameLst>
                                          <p:attrName>style.visibility</p:attrName>
                                        </p:attrNameLst>
                                      </p:cBhvr>
                                      <p:to>
                                        <p:strVal val="visible"/>
                                      </p:to>
                                    </p:set>
                                    <p:anim calcmode="lin" valueType="num">
                                      <p:cBhvr>
                                        <p:cTn id="33" dur="750" fill="hold"/>
                                        <p:tgtEl>
                                          <p:spTgt spid="124"/>
                                        </p:tgtEl>
                                        <p:attrNameLst>
                                          <p:attrName>ppt_w</p:attrName>
                                        </p:attrNameLst>
                                      </p:cBhvr>
                                      <p:tavLst>
                                        <p:tav tm="0">
                                          <p:val>
                                            <p:fltVal val="0"/>
                                          </p:val>
                                        </p:tav>
                                        <p:tav tm="100000">
                                          <p:val>
                                            <p:strVal val="#ppt_w"/>
                                          </p:val>
                                        </p:tav>
                                      </p:tavLst>
                                    </p:anim>
                                    <p:anim calcmode="lin" valueType="num">
                                      <p:cBhvr>
                                        <p:cTn id="34" dur="750" fill="hold"/>
                                        <p:tgtEl>
                                          <p:spTgt spid="124"/>
                                        </p:tgtEl>
                                        <p:attrNameLst>
                                          <p:attrName>ppt_h</p:attrName>
                                        </p:attrNameLst>
                                      </p:cBhvr>
                                      <p:tavLst>
                                        <p:tav tm="0">
                                          <p:val>
                                            <p:fltVal val="0"/>
                                          </p:val>
                                        </p:tav>
                                        <p:tav tm="100000">
                                          <p:val>
                                            <p:strVal val="#ppt_h"/>
                                          </p:val>
                                        </p:tav>
                                      </p:tavLst>
                                    </p:anim>
                                  </p:childTnLst>
                                </p:cTn>
                              </p:par>
                            </p:childTnLst>
                          </p:cTn>
                        </p:par>
                        <p:par>
                          <p:cTn id="35" fill="hold">
                            <p:stCondLst>
                              <p:cond delay="3250"/>
                            </p:stCondLst>
                            <p:childTnLst>
                              <p:par>
                                <p:cTn id="36" presetID="23" presetClass="entr" presetSubtype="16" fill="hold" grpId="7" nodeType="afterEffect">
                                  <p:stCondLst>
                                    <p:cond delay="0"/>
                                  </p:stCondLst>
                                  <p:iterate>
                                    <p:tmAbs val="0"/>
                                  </p:iterate>
                                  <p:childTnLst>
                                    <p:set>
                                      <p:cBhvr>
                                        <p:cTn id="37" fill="hold"/>
                                        <p:tgtEl>
                                          <p:spTgt spid="169"/>
                                        </p:tgtEl>
                                        <p:attrNameLst>
                                          <p:attrName>style.visibility</p:attrName>
                                        </p:attrNameLst>
                                      </p:cBhvr>
                                      <p:to>
                                        <p:strVal val="visible"/>
                                      </p:to>
                                    </p:set>
                                    <p:anim calcmode="lin" valueType="num">
                                      <p:cBhvr>
                                        <p:cTn id="38" dur="750" fill="hold"/>
                                        <p:tgtEl>
                                          <p:spTgt spid="169"/>
                                        </p:tgtEl>
                                        <p:attrNameLst>
                                          <p:attrName>ppt_w</p:attrName>
                                        </p:attrNameLst>
                                      </p:cBhvr>
                                      <p:tavLst>
                                        <p:tav tm="0">
                                          <p:val>
                                            <p:fltVal val="0"/>
                                          </p:val>
                                        </p:tav>
                                        <p:tav tm="100000">
                                          <p:val>
                                            <p:strVal val="#ppt_w"/>
                                          </p:val>
                                        </p:tav>
                                      </p:tavLst>
                                    </p:anim>
                                    <p:anim calcmode="lin" valueType="num">
                                      <p:cBhvr>
                                        <p:cTn id="39" dur="750" fill="hold"/>
                                        <p:tgtEl>
                                          <p:spTgt spid="169"/>
                                        </p:tgtEl>
                                        <p:attrNameLst>
                                          <p:attrName>ppt_h</p:attrName>
                                        </p:attrNameLst>
                                      </p:cBhvr>
                                      <p:tavLst>
                                        <p:tav tm="0">
                                          <p:val>
                                            <p:fltVal val="0"/>
                                          </p:val>
                                        </p:tav>
                                        <p:tav tm="100000">
                                          <p:val>
                                            <p:strVal val="#ppt_h"/>
                                          </p:val>
                                        </p:tav>
                                      </p:tavLst>
                                    </p:anim>
                                  </p:childTnLst>
                                </p:cTn>
                              </p:par>
                            </p:childTnLst>
                          </p:cTn>
                        </p:par>
                        <p:par>
                          <p:cTn id="40" fill="hold">
                            <p:stCondLst>
                              <p:cond delay="4000"/>
                            </p:stCondLst>
                            <p:childTnLst>
                              <p:par>
                                <p:cTn id="41" presetID="23" presetClass="entr" presetSubtype="16" fill="hold" grpId="8" nodeType="afterEffect">
                                  <p:stCondLst>
                                    <p:cond delay="0"/>
                                  </p:stCondLst>
                                  <p:iterate>
                                    <p:tmAbs val="0"/>
                                  </p:iterate>
                                  <p:childTnLst>
                                    <p:set>
                                      <p:cBhvr>
                                        <p:cTn id="42" fill="hold"/>
                                        <p:tgtEl>
                                          <p:spTgt spid="154"/>
                                        </p:tgtEl>
                                        <p:attrNameLst>
                                          <p:attrName>style.visibility</p:attrName>
                                        </p:attrNameLst>
                                      </p:cBhvr>
                                      <p:to>
                                        <p:strVal val="visible"/>
                                      </p:to>
                                    </p:set>
                                    <p:anim calcmode="lin" valueType="num">
                                      <p:cBhvr>
                                        <p:cTn id="43" dur="750" fill="hold"/>
                                        <p:tgtEl>
                                          <p:spTgt spid="154"/>
                                        </p:tgtEl>
                                        <p:attrNameLst>
                                          <p:attrName>ppt_w</p:attrName>
                                        </p:attrNameLst>
                                      </p:cBhvr>
                                      <p:tavLst>
                                        <p:tav tm="0">
                                          <p:val>
                                            <p:fltVal val="0"/>
                                          </p:val>
                                        </p:tav>
                                        <p:tav tm="100000">
                                          <p:val>
                                            <p:strVal val="#ppt_w"/>
                                          </p:val>
                                        </p:tav>
                                      </p:tavLst>
                                    </p:anim>
                                    <p:anim calcmode="lin" valueType="num">
                                      <p:cBhvr>
                                        <p:cTn id="44" dur="750" fill="hold"/>
                                        <p:tgtEl>
                                          <p:spTgt spid="15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5" fill="hold" display="0">
                  <p:stCondLst>
                    <p:cond delay="indefinite"/>
                  </p:stCondLst>
                  <p:endCondLst>
                    <p:cond evt="onStopAudio" delay="0">
                      <p:tgtEl>
                        <p:sldTgt/>
                      </p:tgtEl>
                    </p:cond>
                  </p:endCondLst>
                </p:cTn>
                <p:tgtEl>
                  <p:spTgt spid="2"/>
                </p:tgtEl>
              </p:cMediaNode>
            </p:audio>
          </p:childTnLst>
        </p:cTn>
      </p:par>
    </p:tnLst>
    <p:bldLst>
      <p:bldP spid="94" grpId="3" animBg="1" advAuto="0"/>
      <p:bldP spid="95" grpId="1" animBg="1" advAuto="0"/>
      <p:bldP spid="113" grpId="5" animBg="1" advAuto="0"/>
      <p:bldP spid="124" grpId="6" animBg="1" advAuto="0"/>
      <p:bldP spid="125" grpId="2" animBg="1" advAuto="0"/>
      <p:bldP spid="142" grpId="4" animBg="1" advAuto="0"/>
      <p:bldP spid="154" grpId="8" animBg="1" advAuto="0"/>
      <p:bldP spid="169" grpId="7"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15"/>
          <p:cNvSpPr txBox="1"/>
          <p:nvPr/>
        </p:nvSpPr>
        <p:spPr>
          <a:xfrm>
            <a:off x="2730863" y="630078"/>
            <a:ext cx="6730274" cy="701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4000">
                <a:solidFill>
                  <a:srgbClr val="262626"/>
                </a:solidFill>
                <a:latin typeface="Poppins ExtraBold"/>
                <a:ea typeface="Poppins ExtraBold"/>
                <a:cs typeface="Poppins ExtraBold"/>
                <a:sym typeface="Poppins ExtraBold"/>
              </a:defRPr>
            </a:lvl1pPr>
          </a:lstStyle>
          <a:p>
            <a:r>
              <a:rPr dirty="0">
                <a:latin typeface="Arial Black" panose="020B0A04020102020204" pitchFamily="34" charset="0"/>
              </a:rPr>
              <a:t>Questions</a:t>
            </a:r>
            <a:r>
              <a:rPr lang="en-US" dirty="0">
                <a:latin typeface="Arial Black" panose="020B0A04020102020204" pitchFamily="34" charset="0"/>
              </a:rPr>
              <a:t> ?</a:t>
            </a:r>
            <a:endParaRPr dirty="0">
              <a:latin typeface="Arial Black" panose="020B0A04020102020204" pitchFamily="34" charset="0"/>
            </a:endParaRPr>
          </a:p>
        </p:txBody>
      </p:sp>
      <p:sp>
        <p:nvSpPr>
          <p:cNvPr id="172" name="TextBox 18"/>
          <p:cNvSpPr txBox="1"/>
          <p:nvPr/>
        </p:nvSpPr>
        <p:spPr>
          <a:xfrm>
            <a:off x="1560495" y="1922201"/>
            <a:ext cx="5847393" cy="42889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nSpc>
                <a:spcPct val="72000"/>
              </a:lnSpc>
              <a:spcBef>
                <a:spcPts val="1000"/>
              </a:spcBef>
              <a:buFont typeface="Arial"/>
              <a:defRPr sz="1600" b="1">
                <a:latin typeface="+mj-lt"/>
                <a:ea typeface="+mj-ea"/>
                <a:cs typeface="+mj-cs"/>
                <a:sym typeface="Calibri"/>
              </a:defRPr>
            </a:pPr>
            <a:r>
              <a:t>Roberta Price Gardner, Ph.D.</a:t>
            </a:r>
            <a:endParaRPr sz="2300"/>
          </a:p>
          <a:p>
            <a:pPr>
              <a:lnSpc>
                <a:spcPct val="72000"/>
              </a:lnSpc>
              <a:spcBef>
                <a:spcPts val="1000"/>
              </a:spcBef>
              <a:buFont typeface="Arial"/>
              <a:defRPr sz="1600">
                <a:latin typeface="+mj-lt"/>
                <a:ea typeface="+mj-ea"/>
                <a:cs typeface="+mj-cs"/>
                <a:sym typeface="Calibri"/>
              </a:defRPr>
            </a:pPr>
            <a:r>
              <a:t>Kennesaw State University</a:t>
            </a:r>
            <a:endParaRPr sz="2300"/>
          </a:p>
          <a:p>
            <a:pPr>
              <a:lnSpc>
                <a:spcPct val="72000"/>
              </a:lnSpc>
              <a:spcBef>
                <a:spcPts val="1000"/>
              </a:spcBef>
              <a:buFont typeface="Arial"/>
              <a:defRPr sz="1600">
                <a:latin typeface="+mj-lt"/>
                <a:ea typeface="+mj-ea"/>
                <a:cs typeface="+mj-cs"/>
                <a:sym typeface="Calibri"/>
              </a:defRPr>
            </a:pPr>
            <a:r>
              <a:rPr u="sng">
                <a:solidFill>
                  <a:srgbClr val="0563C1"/>
                </a:solidFill>
                <a:uFill>
                  <a:solidFill>
                    <a:srgbClr val="0563C1"/>
                  </a:solidFill>
                </a:uFill>
                <a:hlinkClick r:id="rId4"/>
              </a:rPr>
              <a:t>rgardn21@Kennesaw.edu</a:t>
            </a:r>
            <a:endParaRPr sz="1900"/>
          </a:p>
          <a:p>
            <a:pPr>
              <a:lnSpc>
                <a:spcPct val="72000"/>
              </a:lnSpc>
              <a:spcBef>
                <a:spcPts val="1000"/>
              </a:spcBef>
              <a:buFont typeface="Arial"/>
              <a:defRPr sz="1900">
                <a:latin typeface="+mj-lt"/>
                <a:ea typeface="+mj-ea"/>
                <a:cs typeface="+mj-cs"/>
                <a:sym typeface="Calibri"/>
              </a:defRPr>
            </a:pPr>
            <a:endParaRPr sz="1900"/>
          </a:p>
          <a:p>
            <a:pPr>
              <a:lnSpc>
                <a:spcPct val="72000"/>
              </a:lnSpc>
              <a:spcBef>
                <a:spcPts val="1000"/>
              </a:spcBef>
              <a:buFont typeface="Arial"/>
              <a:defRPr sz="1600">
                <a:latin typeface="+mj-lt"/>
                <a:ea typeface="+mj-ea"/>
                <a:cs typeface="+mj-cs"/>
                <a:sym typeface="Calibri"/>
              </a:defRPr>
            </a:pPr>
            <a:r>
              <a:t>Sian Lott- Program Specialist L4GA</a:t>
            </a:r>
            <a:endParaRPr sz="2300"/>
          </a:p>
          <a:p>
            <a:pPr>
              <a:lnSpc>
                <a:spcPct val="72000"/>
              </a:lnSpc>
              <a:spcBef>
                <a:spcPts val="1000"/>
              </a:spcBef>
              <a:buFont typeface="Arial"/>
              <a:defRPr sz="1600">
                <a:latin typeface="+mj-lt"/>
                <a:ea typeface="+mj-ea"/>
                <a:cs typeface="+mj-cs"/>
                <a:sym typeface="Calibri"/>
              </a:defRPr>
            </a:pPr>
            <a:r>
              <a:t>Georgia Department of Education </a:t>
            </a:r>
            <a:r>
              <a:rPr u="sng">
                <a:solidFill>
                  <a:srgbClr val="0563C1"/>
                </a:solidFill>
                <a:uFill>
                  <a:solidFill>
                    <a:srgbClr val="0563C1"/>
                  </a:solidFill>
                </a:uFill>
                <a:hlinkClick r:id="rId5"/>
              </a:rPr>
              <a:t>slott@doe.k12.ga.us</a:t>
            </a:r>
            <a:endParaRPr sz="1900"/>
          </a:p>
          <a:p>
            <a:pPr>
              <a:lnSpc>
                <a:spcPct val="72000"/>
              </a:lnSpc>
              <a:spcBef>
                <a:spcPts val="1000"/>
              </a:spcBef>
              <a:buFont typeface="Arial"/>
              <a:defRPr sz="1900">
                <a:latin typeface="+mj-lt"/>
                <a:ea typeface="+mj-ea"/>
                <a:cs typeface="+mj-cs"/>
                <a:sym typeface="Calibri"/>
              </a:defRPr>
            </a:pPr>
            <a:endParaRPr sz="1900"/>
          </a:p>
          <a:p>
            <a:pPr>
              <a:lnSpc>
                <a:spcPct val="72000"/>
              </a:lnSpc>
              <a:spcBef>
                <a:spcPts val="1000"/>
              </a:spcBef>
              <a:buFont typeface="Arial"/>
              <a:defRPr sz="1900">
                <a:latin typeface="+mj-lt"/>
                <a:ea typeface="+mj-ea"/>
                <a:cs typeface="+mj-cs"/>
                <a:sym typeface="Calibri"/>
              </a:defRPr>
            </a:pPr>
            <a:endParaRPr sz="1900"/>
          </a:p>
          <a:p>
            <a:pPr>
              <a:lnSpc>
                <a:spcPct val="72000"/>
              </a:lnSpc>
              <a:spcBef>
                <a:spcPts val="1000"/>
              </a:spcBef>
              <a:buFont typeface="Arial"/>
              <a:defRPr sz="1600">
                <a:latin typeface="+mj-lt"/>
                <a:ea typeface="+mj-ea"/>
                <a:cs typeface="+mj-cs"/>
                <a:sym typeface="Calibri"/>
              </a:defRPr>
            </a:pPr>
            <a:r>
              <a:t>Lisa Albert- Program Specialist L4GA</a:t>
            </a:r>
            <a:endParaRPr sz="2300"/>
          </a:p>
          <a:p>
            <a:pPr>
              <a:lnSpc>
                <a:spcPct val="72000"/>
              </a:lnSpc>
              <a:spcBef>
                <a:spcPts val="1000"/>
              </a:spcBef>
              <a:buFont typeface="Arial"/>
              <a:defRPr sz="1600">
                <a:latin typeface="+mj-lt"/>
                <a:ea typeface="+mj-ea"/>
                <a:cs typeface="+mj-cs"/>
                <a:sym typeface="Calibri"/>
              </a:defRPr>
            </a:pPr>
            <a:r>
              <a:t>Georgia Department of Education </a:t>
            </a:r>
            <a:r>
              <a:rPr u="sng">
                <a:solidFill>
                  <a:srgbClr val="0563C1"/>
                </a:solidFill>
                <a:uFill>
                  <a:solidFill>
                    <a:srgbClr val="0563C1"/>
                  </a:solidFill>
                </a:uFill>
                <a:hlinkClick r:id="rId6"/>
              </a:rPr>
              <a:t>lisa.albert@doe.k12.ga.us</a:t>
            </a:r>
            <a:endParaRPr sz="1900"/>
          </a:p>
          <a:p>
            <a:pPr>
              <a:lnSpc>
                <a:spcPct val="72000"/>
              </a:lnSpc>
              <a:spcBef>
                <a:spcPts val="1000"/>
              </a:spcBef>
              <a:buFont typeface="Arial"/>
              <a:defRPr sz="1900">
                <a:latin typeface="+mj-lt"/>
                <a:ea typeface="+mj-ea"/>
                <a:cs typeface="+mj-cs"/>
                <a:sym typeface="Calibri"/>
              </a:defRPr>
            </a:pPr>
            <a:endParaRPr sz="1900"/>
          </a:p>
          <a:p>
            <a:pPr>
              <a:lnSpc>
                <a:spcPct val="72000"/>
              </a:lnSpc>
              <a:spcBef>
                <a:spcPts val="1000"/>
              </a:spcBef>
              <a:buFont typeface="Arial"/>
              <a:defRPr sz="1600">
                <a:latin typeface="+mj-lt"/>
                <a:ea typeface="+mj-ea"/>
                <a:cs typeface="+mj-cs"/>
                <a:sym typeface="Calibri"/>
              </a:defRPr>
            </a:pPr>
            <a:r>
              <a:t>Meghan Welch, Ph.D.- Program Specialist, L4GA</a:t>
            </a:r>
            <a:endParaRPr sz="2300"/>
          </a:p>
          <a:p>
            <a:pPr>
              <a:lnSpc>
                <a:spcPct val="72000"/>
              </a:lnSpc>
              <a:spcBef>
                <a:spcPts val="1000"/>
              </a:spcBef>
              <a:buFont typeface="Arial"/>
              <a:defRPr sz="1600">
                <a:latin typeface="+mj-lt"/>
                <a:ea typeface="+mj-ea"/>
                <a:cs typeface="+mj-cs"/>
                <a:sym typeface="Calibri"/>
              </a:defRPr>
            </a:pPr>
            <a:r>
              <a:t>Georgia Department of Education </a:t>
            </a:r>
            <a:r>
              <a:rPr u="sng">
                <a:solidFill>
                  <a:srgbClr val="0563C1"/>
                </a:solidFill>
                <a:uFill>
                  <a:solidFill>
                    <a:srgbClr val="0563C1"/>
                  </a:solidFill>
                </a:uFill>
                <a:hlinkClick r:id="rId7"/>
              </a:rPr>
              <a:t>mwelch@doe.k12.ga.us</a:t>
            </a:r>
          </a:p>
        </p:txBody>
      </p:sp>
      <p:pic>
        <p:nvPicPr>
          <p:cNvPr id="173" name="Picture 3" descr="Picture 3"/>
          <p:cNvPicPr>
            <a:picLocks noChangeAspect="1"/>
          </p:cNvPicPr>
          <p:nvPr/>
        </p:nvPicPr>
        <p:blipFill>
          <a:blip r:embed="rId8"/>
          <a:stretch>
            <a:fillRect/>
          </a:stretch>
        </p:blipFill>
        <p:spPr>
          <a:xfrm>
            <a:off x="7721600" y="2189633"/>
            <a:ext cx="2516480" cy="2478734"/>
          </a:xfrm>
          <a:prstGeom prst="rect">
            <a:avLst/>
          </a:prstGeom>
          <a:ln w="12700">
            <a:miter lim="400000"/>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cSld>
  <p:clrMapOvr>
    <a:masterClrMapping/>
  </p:clrMapOvr>
  <p:transition spd="med" advTm="3038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8" fill="hold" grpId="1" nodeType="afterEffect">
                                  <p:stCondLst>
                                    <p:cond delay="0"/>
                                  </p:stCondLst>
                                  <p:iterate>
                                    <p:tmAbs val="0"/>
                                  </p:iterate>
                                  <p:childTnLst>
                                    <p:set>
                                      <p:cBhvr>
                                        <p:cTn id="9" fill="hold"/>
                                        <p:tgtEl>
                                          <p:spTgt spid="171"/>
                                        </p:tgtEl>
                                        <p:attrNameLst>
                                          <p:attrName>style.visibility</p:attrName>
                                        </p:attrNameLst>
                                      </p:cBhvr>
                                      <p:to>
                                        <p:strVal val="visible"/>
                                      </p:to>
                                    </p:set>
                                    <p:animEffect transition="in" filter="wipe(left)">
                                      <p:cBhvr>
                                        <p:cTn id="10" dur="500"/>
                                        <p:tgtEl>
                                          <p:spTgt spid="171"/>
                                        </p:tgtEl>
                                      </p:cBhvr>
                                    </p:animEffect>
                                  </p:childTnLst>
                                </p:cTn>
                              </p:par>
                            </p:childTnLst>
                          </p:cTn>
                        </p:par>
                        <p:par>
                          <p:cTn id="11" fill="hold">
                            <p:stCondLst>
                              <p:cond delay="500"/>
                            </p:stCondLst>
                            <p:childTnLst>
                              <p:par>
                                <p:cTn id="12" presetID="22" presetClass="entr" presetSubtype="8" fill="hold" grpId="2" nodeType="afterEffect">
                                  <p:stCondLst>
                                    <p:cond delay="0"/>
                                  </p:stCondLst>
                                  <p:iterate>
                                    <p:tmAbs val="0"/>
                                  </p:iterate>
                                  <p:childTnLst>
                                    <p:set>
                                      <p:cBhvr>
                                        <p:cTn id="13" fill="hold"/>
                                        <p:tgtEl>
                                          <p:spTgt spid="172"/>
                                        </p:tgtEl>
                                        <p:attrNameLst>
                                          <p:attrName>style.visibility</p:attrName>
                                        </p:attrNameLst>
                                      </p:cBhvr>
                                      <p:to>
                                        <p:strVal val="visible"/>
                                      </p:to>
                                    </p:set>
                                    <p:animEffect transition="in" filter="wipe(left)">
                                      <p:cBhvr>
                                        <p:cTn id="14" dur="500"/>
                                        <p:tgtEl>
                                          <p:spTgt spid="17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2"/>
                </p:tgtEl>
              </p:cMediaNode>
            </p:audio>
          </p:childTnLst>
        </p:cTn>
      </p:par>
    </p:tnLst>
    <p:bldLst>
      <p:bldP spid="171" grpId="1" animBg="1" advAuto="0"/>
      <p:bldP spid="172" grpId="2"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15"/>
          <p:cNvSpPr txBox="1"/>
          <p:nvPr/>
        </p:nvSpPr>
        <p:spPr>
          <a:xfrm>
            <a:off x="6149976" y="746291"/>
            <a:ext cx="5271836" cy="15696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3200">
                <a:solidFill>
                  <a:srgbClr val="262626"/>
                </a:solidFill>
                <a:latin typeface="Poppins ExtraBold"/>
                <a:ea typeface="Poppins ExtraBold"/>
                <a:cs typeface="Poppins ExtraBold"/>
                <a:sym typeface="Poppins ExtraBold"/>
              </a:defRPr>
            </a:lvl1pPr>
          </a:lstStyle>
          <a:p>
            <a:r>
              <a:rPr dirty="0">
                <a:latin typeface="Arial Black" panose="020B0A04020102020204" pitchFamily="34" charset="0"/>
              </a:rPr>
              <a:t>Community Partner</a:t>
            </a:r>
            <a:r>
              <a:rPr lang="en-US" dirty="0">
                <a:latin typeface="Arial Black" panose="020B0A04020102020204" pitchFamily="34" charset="0"/>
              </a:rPr>
              <a:t>ship</a:t>
            </a:r>
            <a:r>
              <a:rPr dirty="0">
                <a:latin typeface="Arial Black" panose="020B0A04020102020204" pitchFamily="34" charset="0"/>
              </a:rPr>
              <a:t> Integration Support</a:t>
            </a:r>
          </a:p>
        </p:txBody>
      </p:sp>
      <p:sp>
        <p:nvSpPr>
          <p:cNvPr id="36" name="TextBox 17"/>
          <p:cNvSpPr txBox="1"/>
          <p:nvPr/>
        </p:nvSpPr>
        <p:spPr>
          <a:xfrm>
            <a:off x="6149976" y="3157066"/>
            <a:ext cx="4353228" cy="1793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a:latin typeface="+mj-lt"/>
                <a:ea typeface="+mj-ea"/>
                <a:cs typeface="+mj-cs"/>
                <a:sym typeface="Calibri"/>
              </a:defRPr>
            </a:pPr>
            <a:r>
              <a:t>Roberta Price Gardner</a:t>
            </a:r>
          </a:p>
          <a:p>
            <a:pPr>
              <a:defRPr>
                <a:latin typeface="+mj-lt"/>
                <a:ea typeface="+mj-ea"/>
                <a:cs typeface="+mj-cs"/>
                <a:sym typeface="Calibri"/>
              </a:defRPr>
            </a:pPr>
            <a:r>
              <a:t>Assistant Professor</a:t>
            </a:r>
          </a:p>
          <a:p>
            <a:pPr>
              <a:defRPr>
                <a:latin typeface="+mj-lt"/>
                <a:ea typeface="+mj-ea"/>
                <a:cs typeface="+mj-cs"/>
                <a:sym typeface="Calibri"/>
              </a:defRPr>
            </a:pPr>
            <a:r>
              <a:t>Reading &amp; Literacy Education</a:t>
            </a:r>
          </a:p>
          <a:p>
            <a:pPr>
              <a:defRPr>
                <a:latin typeface="+mj-lt"/>
                <a:ea typeface="+mj-ea"/>
                <a:cs typeface="+mj-cs"/>
                <a:sym typeface="Calibri"/>
              </a:defRPr>
            </a:pPr>
            <a:r>
              <a:t>Department of Early Childhood &amp; Elementary Education</a:t>
            </a:r>
          </a:p>
          <a:p>
            <a:pPr>
              <a:defRPr>
                <a:latin typeface="+mj-lt"/>
                <a:ea typeface="+mj-ea"/>
                <a:cs typeface="+mj-cs"/>
                <a:sym typeface="Calibri"/>
              </a:defRPr>
            </a:pPr>
            <a:r>
              <a:t>Kennesaw State University</a:t>
            </a:r>
          </a:p>
        </p:txBody>
      </p:sp>
      <p:pic>
        <p:nvPicPr>
          <p:cNvPr id="37" name="Picture 4" descr="Picture 4"/>
          <p:cNvPicPr>
            <a:picLocks noChangeAspect="1"/>
          </p:cNvPicPr>
          <p:nvPr/>
        </p:nvPicPr>
        <p:blipFill>
          <a:blip r:embed="rId4"/>
          <a:srcRect l="7551" t="24466" r="65380" b="17912"/>
          <a:stretch>
            <a:fillRect/>
          </a:stretch>
        </p:blipFill>
        <p:spPr>
          <a:xfrm>
            <a:off x="1310640" y="1367631"/>
            <a:ext cx="3443191" cy="4122768"/>
          </a:xfrm>
          <a:prstGeom prst="rect">
            <a:avLst/>
          </a:prstGeom>
          <a:ln w="228600" cap="sq">
            <a:solidFill>
              <a:srgbClr val="000000"/>
            </a:solidFill>
            <a:miter/>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spd="med" advTm="23052"/>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8" fill="hold" grpId="1" nodeType="afterEffect">
                                  <p:stCondLst>
                                    <p:cond delay="0"/>
                                  </p:stCondLst>
                                  <p:iterate>
                                    <p:tmAbs val="0"/>
                                  </p:iterate>
                                  <p:childTnLst>
                                    <p:set>
                                      <p:cBhvr>
                                        <p:cTn id="9" fill="hold"/>
                                        <p:tgtEl>
                                          <p:spTgt spid="35"/>
                                        </p:tgtEl>
                                        <p:attrNameLst>
                                          <p:attrName>style.visibility</p:attrName>
                                        </p:attrNameLst>
                                      </p:cBhvr>
                                      <p:to>
                                        <p:strVal val="visible"/>
                                      </p:to>
                                    </p:set>
                                    <p:animEffect transition="in" filter="wipe(left)">
                                      <p:cBhvr>
                                        <p:cTn id="10" dur="500"/>
                                        <p:tgtEl>
                                          <p:spTgt spid="35"/>
                                        </p:tgtEl>
                                      </p:cBhvr>
                                    </p:animEffect>
                                  </p:childTnLst>
                                </p:cTn>
                              </p:par>
                            </p:childTnLst>
                          </p:cTn>
                        </p:par>
                        <p:par>
                          <p:cTn id="11" fill="hold">
                            <p:stCondLst>
                              <p:cond delay="500"/>
                            </p:stCondLst>
                            <p:childTnLst>
                              <p:par>
                                <p:cTn id="12" presetID="22" presetClass="entr" presetSubtype="8" fill="hold" grpId="2" nodeType="afterEffect">
                                  <p:stCondLst>
                                    <p:cond delay="0"/>
                                  </p:stCondLst>
                                  <p:iterate>
                                    <p:tmAbs val="0"/>
                                  </p:iterate>
                                  <p:childTnLst>
                                    <p:set>
                                      <p:cBhvr>
                                        <p:cTn id="13" fill="hold"/>
                                        <p:tgtEl>
                                          <p:spTgt spid="36"/>
                                        </p:tgtEl>
                                        <p:attrNameLst>
                                          <p:attrName>style.visibility</p:attrName>
                                        </p:attrNameLst>
                                      </p:cBhvr>
                                      <p:to>
                                        <p:strVal val="visible"/>
                                      </p:to>
                                    </p:set>
                                    <p:animEffect transition="in" filter="wipe(left)">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35" grpId="1" animBg="1" advAuto="0"/>
      <p:bldP spid="36"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Box 34"/>
          <p:cNvSpPr txBox="1"/>
          <p:nvPr/>
        </p:nvSpPr>
        <p:spPr>
          <a:xfrm>
            <a:off x="1669343" y="2312228"/>
            <a:ext cx="4592643" cy="26822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1400" b="1">
                <a:solidFill>
                  <a:srgbClr val="262626"/>
                </a:solidFill>
                <a:latin typeface="Poppins ExtraBold"/>
                <a:ea typeface="Poppins ExtraBold"/>
                <a:cs typeface="Poppins ExtraBold"/>
                <a:sym typeface="Poppins ExtraBold"/>
              </a:defRPr>
            </a:pPr>
            <a:r>
              <a:t>L4GA 2019 Grantees: </a:t>
            </a:r>
            <a:r>
              <a:rPr b="0">
                <a:latin typeface="HelveticaLTStd-Roman"/>
                <a:ea typeface="HelveticaLTStd-Roman"/>
                <a:cs typeface="HelveticaLTStd-Roman"/>
                <a:sym typeface="HelveticaLTStd-Roman"/>
              </a:rPr>
              <a:t>Burke County Schools, Butts County Schools, Charlton County Schools, Clayton County Schools, Cook County Schools, Elbert County Schools, GaDOE State Schools, Glascock County Schools, Grady County Schools, Haralson County Schools, Lanier County Schools, Liberty County Schools, Newton County Schools, Paulding County Schools, Pike County Schools, Pulaski County Schools, Rockdale County Schools, Terrell County Schools, Toombs County Schools, Treutlen County Schools, Troup County Schools, Union County Schools, Vidalia City Schools​</a:t>
            </a:r>
          </a:p>
        </p:txBody>
      </p:sp>
      <p:sp>
        <p:nvSpPr>
          <p:cNvPr id="40" name="TextBox 27"/>
          <p:cNvSpPr txBox="1"/>
          <p:nvPr/>
        </p:nvSpPr>
        <p:spPr>
          <a:xfrm>
            <a:off x="1516943" y="1176178"/>
            <a:ext cx="6730274" cy="63094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a:solidFill>
                  <a:srgbClr val="262626"/>
                </a:solidFill>
                <a:latin typeface="Poppins ExtraBold"/>
                <a:ea typeface="Poppins ExtraBold"/>
                <a:cs typeface="Poppins ExtraBold"/>
                <a:sym typeface="Poppins ExtraBold"/>
              </a:defRPr>
            </a:pPr>
            <a:r>
              <a:rPr sz="3500" dirty="0">
                <a:latin typeface="Arial Black" panose="020B0A04020102020204" pitchFamily="34" charset="0"/>
              </a:rPr>
              <a:t>Centering </a:t>
            </a:r>
            <a:r>
              <a:rPr sz="3500" dirty="0">
                <a:solidFill>
                  <a:schemeClr val="tx1"/>
                </a:solidFill>
                <a:latin typeface="Arial Black" panose="020B0A04020102020204" pitchFamily="34" charset="0"/>
              </a:rPr>
              <a:t>Communities</a:t>
            </a:r>
          </a:p>
        </p:txBody>
      </p:sp>
      <p:sp>
        <p:nvSpPr>
          <p:cNvPr id="41" name="TextBox 28"/>
          <p:cNvSpPr txBox="1"/>
          <p:nvPr/>
        </p:nvSpPr>
        <p:spPr>
          <a:xfrm>
            <a:off x="7467899" y="3175828"/>
            <a:ext cx="2573810"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rgbClr val="FFFFFF"/>
                </a:solidFill>
              </a:defRPr>
            </a:pPr>
            <a:r>
              <a:t>40% </a:t>
            </a:r>
            <a:r>
              <a:rPr sz="2000">
                <a:latin typeface="Poppins ExtraBold"/>
                <a:ea typeface="Poppins ExtraBold"/>
                <a:cs typeface="Poppins ExtraBold"/>
                <a:sym typeface="Poppins ExtraBold"/>
              </a:rPr>
              <a:t>England</a:t>
            </a:r>
          </a:p>
        </p:txBody>
      </p:sp>
      <p:sp>
        <p:nvSpPr>
          <p:cNvPr id="42" name="TextBox 29"/>
          <p:cNvSpPr txBox="1"/>
          <p:nvPr/>
        </p:nvSpPr>
        <p:spPr>
          <a:xfrm>
            <a:off x="7467899" y="4163140"/>
            <a:ext cx="2573810"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rgbClr val="FFFFFF"/>
                </a:solidFill>
              </a:defRPr>
            </a:pPr>
            <a:r>
              <a:t>72% </a:t>
            </a:r>
            <a:r>
              <a:rPr sz="2000">
                <a:latin typeface="Poppins ExtraBold"/>
                <a:ea typeface="Poppins ExtraBold"/>
                <a:cs typeface="Poppins ExtraBold"/>
                <a:sym typeface="Poppins ExtraBold"/>
              </a:rPr>
              <a:t>Written</a:t>
            </a:r>
          </a:p>
        </p:txBody>
      </p:sp>
      <p:sp>
        <p:nvSpPr>
          <p:cNvPr id="43" name="TextBox 30"/>
          <p:cNvSpPr txBox="1"/>
          <p:nvPr/>
        </p:nvSpPr>
        <p:spPr>
          <a:xfrm>
            <a:off x="7467899" y="5150977"/>
            <a:ext cx="2573810" cy="574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3200" b="1">
                <a:solidFill>
                  <a:srgbClr val="FFFFFF"/>
                </a:solidFill>
              </a:defRPr>
            </a:pPr>
            <a:r>
              <a:t>85% </a:t>
            </a:r>
            <a:r>
              <a:rPr sz="1400">
                <a:latin typeface="Poppins ExtraBold"/>
                <a:ea typeface="Poppins ExtraBold"/>
                <a:cs typeface="Poppins ExtraBold"/>
                <a:sym typeface="Poppins ExtraBold"/>
              </a:rPr>
              <a:t>Subtitle Here</a:t>
            </a:r>
          </a:p>
        </p:txBody>
      </p:sp>
      <p:pic>
        <p:nvPicPr>
          <p:cNvPr id="44" name="Picture 4" descr="Picture 4"/>
          <p:cNvPicPr>
            <a:picLocks noChangeAspect="1"/>
          </p:cNvPicPr>
          <p:nvPr/>
        </p:nvPicPr>
        <p:blipFill>
          <a:blip r:embed="rId4"/>
          <a:stretch>
            <a:fillRect/>
          </a:stretch>
        </p:blipFill>
        <p:spPr>
          <a:xfrm>
            <a:off x="7394575" y="3642359"/>
            <a:ext cx="2000250" cy="2286001"/>
          </a:xfrm>
          <a:prstGeom prst="rect">
            <a:avLst/>
          </a:prstGeom>
          <a:ln w="12700">
            <a:miter lim="400000"/>
          </a:ln>
        </p:spPr>
      </p:pic>
      <p:pic>
        <p:nvPicPr>
          <p:cNvPr id="45" name="Picture 6" descr="Picture 6"/>
          <p:cNvPicPr>
            <a:picLocks noChangeAspect="1"/>
          </p:cNvPicPr>
          <p:nvPr/>
        </p:nvPicPr>
        <p:blipFill>
          <a:blip r:embed="rId5"/>
          <a:stretch>
            <a:fillRect/>
          </a:stretch>
        </p:blipFill>
        <p:spPr>
          <a:xfrm>
            <a:off x="9258300" y="1310947"/>
            <a:ext cx="1905000" cy="1876426"/>
          </a:xfrm>
          <a:prstGeom prst="rect">
            <a:avLst/>
          </a:prstGeom>
          <a:ln w="12700">
            <a:miter lim="400000"/>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cSld>
  <p:clrMapOvr>
    <a:masterClrMapping/>
  </p:clrMapOvr>
  <p:transition spd="med" advTm="39008"/>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22" presetClass="entr" presetSubtype="8" fill="hold" grpId="1" nodeType="afterEffect">
                                  <p:stCondLst>
                                    <p:cond delay="0"/>
                                  </p:stCondLst>
                                  <p:iterate>
                                    <p:tmAbs val="0"/>
                                  </p:iterate>
                                  <p:childTnLst>
                                    <p:set>
                                      <p:cBhvr>
                                        <p:cTn id="9" fill="hold"/>
                                        <p:tgtEl>
                                          <p:spTgt spid="40"/>
                                        </p:tgtEl>
                                        <p:attrNameLst>
                                          <p:attrName>style.visibility</p:attrName>
                                        </p:attrNameLst>
                                      </p:cBhvr>
                                      <p:to>
                                        <p:strVal val="visible"/>
                                      </p:to>
                                    </p:set>
                                    <p:animEffect transition="in" filter="wipe(left)">
                                      <p:cBhvr>
                                        <p:cTn id="10" dur="500"/>
                                        <p:tgtEl>
                                          <p:spTgt spid="40"/>
                                        </p:tgtEl>
                                      </p:cBhvr>
                                    </p:animEffect>
                                  </p:childTnLst>
                                </p:cTn>
                              </p:par>
                            </p:childTnLst>
                          </p:cTn>
                        </p:par>
                        <p:par>
                          <p:cTn id="11" fill="hold">
                            <p:stCondLst>
                              <p:cond delay="500"/>
                            </p:stCondLst>
                            <p:childTnLst>
                              <p:par>
                                <p:cTn id="12" presetID="22" presetClass="entr" presetSubtype="8" fill="hold" grpId="2" nodeType="afterEffect">
                                  <p:stCondLst>
                                    <p:cond delay="0"/>
                                  </p:stCondLst>
                                  <p:iterate>
                                    <p:tmAbs val="0"/>
                                  </p:iterate>
                                  <p:childTnLst>
                                    <p:set>
                                      <p:cBhvr>
                                        <p:cTn id="13" fill="hold"/>
                                        <p:tgtEl>
                                          <p:spTgt spid="39"/>
                                        </p:tgtEl>
                                        <p:attrNameLst>
                                          <p:attrName>style.visibility</p:attrName>
                                        </p:attrNameLst>
                                      </p:cBhvr>
                                      <p:to>
                                        <p:strVal val="visible"/>
                                      </p:to>
                                    </p:set>
                                    <p:animEffect transition="in" filter="wipe(left)">
                                      <p:cBhvr>
                                        <p:cTn id="14" dur="500"/>
                                        <p:tgtEl>
                                          <p:spTgt spid="39"/>
                                        </p:tgtEl>
                                      </p:cBhvr>
                                    </p:animEffect>
                                  </p:childTnLst>
                                </p:cTn>
                              </p:par>
                            </p:childTnLst>
                          </p:cTn>
                        </p:par>
                        <p:par>
                          <p:cTn id="15" fill="hold">
                            <p:stCondLst>
                              <p:cond delay="1000"/>
                            </p:stCondLst>
                            <p:childTnLst>
                              <p:par>
                                <p:cTn id="16" presetID="22" presetClass="entr" presetSubtype="8" fill="hold" grpId="3" nodeType="afterEffect">
                                  <p:stCondLst>
                                    <p:cond delay="0"/>
                                  </p:stCondLst>
                                  <p:iterate>
                                    <p:tmAbs val="0"/>
                                  </p:iterate>
                                  <p:childTnLst>
                                    <p:set>
                                      <p:cBhvr>
                                        <p:cTn id="17" fill="hold"/>
                                        <p:tgtEl>
                                          <p:spTgt spid="41"/>
                                        </p:tgtEl>
                                        <p:attrNameLst>
                                          <p:attrName>style.visibility</p:attrName>
                                        </p:attrNameLst>
                                      </p:cBhvr>
                                      <p:to>
                                        <p:strVal val="visible"/>
                                      </p:to>
                                    </p:set>
                                    <p:animEffect transition="in" filter="wipe(left)">
                                      <p:cBhvr>
                                        <p:cTn id="18" dur="500"/>
                                        <p:tgtEl>
                                          <p:spTgt spid="41"/>
                                        </p:tgtEl>
                                      </p:cBhvr>
                                    </p:animEffect>
                                  </p:childTnLst>
                                </p:cTn>
                              </p:par>
                            </p:childTnLst>
                          </p:cTn>
                        </p:par>
                        <p:par>
                          <p:cTn id="19" fill="hold">
                            <p:stCondLst>
                              <p:cond delay="1500"/>
                            </p:stCondLst>
                            <p:childTnLst>
                              <p:par>
                                <p:cTn id="20" presetID="22" presetClass="entr" presetSubtype="8" fill="hold" grpId="4" nodeType="afterEffect">
                                  <p:stCondLst>
                                    <p:cond delay="0"/>
                                  </p:stCondLst>
                                  <p:iterate>
                                    <p:tmAbs val="0"/>
                                  </p:iterate>
                                  <p:childTnLst>
                                    <p:set>
                                      <p:cBhvr>
                                        <p:cTn id="21" fill="hold"/>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par>
                          <p:cTn id="23" fill="hold">
                            <p:stCondLst>
                              <p:cond delay="2000"/>
                            </p:stCondLst>
                            <p:childTnLst>
                              <p:par>
                                <p:cTn id="24" presetID="22" presetClass="entr" presetSubtype="8" fill="hold" grpId="5" nodeType="afterEffect">
                                  <p:stCondLst>
                                    <p:cond delay="0"/>
                                  </p:stCondLst>
                                  <p:iterate>
                                    <p:tmAbs val="0"/>
                                  </p:iterate>
                                  <p:childTnLst>
                                    <p:set>
                                      <p:cBhvr>
                                        <p:cTn id="25" fill="hold"/>
                                        <p:tgtEl>
                                          <p:spTgt spid="43"/>
                                        </p:tgtEl>
                                        <p:attrNameLst>
                                          <p:attrName>style.visibility</p:attrName>
                                        </p:attrNameLst>
                                      </p:cBhvr>
                                      <p:to>
                                        <p:strVal val="visible"/>
                                      </p:to>
                                    </p:set>
                                    <p:animEffect transition="in" filter="wipe(left)">
                                      <p:cBhvr>
                                        <p:cTn id="2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39" grpId="2" animBg="1" advAuto="0"/>
      <p:bldP spid="40" grpId="1" animBg="1" advAuto="0"/>
      <p:bldP spid="41" grpId="3" animBg="1" advAuto="0"/>
      <p:bldP spid="42" grpId="4" animBg="1" advAuto="0"/>
      <p:bldP spid="43" grpId="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ectangle"/>
          <p:cNvSpPr/>
          <p:nvPr/>
        </p:nvSpPr>
        <p:spPr>
          <a:xfrm>
            <a:off x="8181878" y="4196186"/>
            <a:ext cx="1270001" cy="1339562"/>
          </a:xfrm>
          <a:prstGeom prst="rect">
            <a:avLst/>
          </a:prstGeom>
          <a:solidFill>
            <a:srgbClr val="FFFFFF"/>
          </a:solidFill>
          <a:ln w="12700">
            <a:miter lim="400000"/>
          </a:ln>
        </p:spPr>
        <p:txBody>
          <a:bodyPr lIns="45719" rIns="45719" anchor="ctr"/>
          <a:lstStyle/>
          <a:p>
            <a:endParaRPr/>
          </a:p>
        </p:txBody>
      </p:sp>
      <p:sp>
        <p:nvSpPr>
          <p:cNvPr id="48" name="TextBox 29"/>
          <p:cNvSpPr txBox="1"/>
          <p:nvPr/>
        </p:nvSpPr>
        <p:spPr>
          <a:xfrm>
            <a:off x="2695475" y="704860"/>
            <a:ext cx="7017697"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3200">
                <a:solidFill>
                  <a:srgbClr val="262626"/>
                </a:solidFill>
                <a:latin typeface="Poppins ExtraBold"/>
                <a:ea typeface="Poppins ExtraBold"/>
                <a:cs typeface="Poppins ExtraBold"/>
                <a:sym typeface="Poppins ExtraBold"/>
              </a:defRPr>
            </a:lvl1pPr>
          </a:lstStyle>
          <a:p>
            <a:r>
              <a:rPr dirty="0">
                <a:latin typeface="Arial Black" panose="020B0A04020102020204" pitchFamily="34" charset="0"/>
              </a:rPr>
              <a:t>Developing &amp; Assessing Your Partnership Network</a:t>
            </a:r>
          </a:p>
        </p:txBody>
      </p:sp>
      <p:pic>
        <p:nvPicPr>
          <p:cNvPr id="49" name="Picture 4" descr="Picture 4"/>
          <p:cNvPicPr>
            <a:picLocks noChangeAspect="1"/>
          </p:cNvPicPr>
          <p:nvPr/>
        </p:nvPicPr>
        <p:blipFill>
          <a:blip r:embed="rId5"/>
          <a:srcRect t="9850" b="8004"/>
          <a:stretch>
            <a:fillRect/>
          </a:stretch>
        </p:blipFill>
        <p:spPr>
          <a:xfrm>
            <a:off x="2202202" y="2274081"/>
            <a:ext cx="7742436" cy="4240014"/>
          </a:xfrm>
          <a:prstGeom prst="rect">
            <a:avLst/>
          </a:prstGeom>
          <a:ln w="12700">
            <a:miter lim="400000"/>
          </a:ln>
        </p:spPr>
      </p:pic>
      <p:sp>
        <p:nvSpPr>
          <p:cNvPr id="50" name="Oval 31"/>
          <p:cNvSpPr/>
          <p:nvPr/>
        </p:nvSpPr>
        <p:spPr>
          <a:xfrm>
            <a:off x="6501580" y="3771278"/>
            <a:ext cx="144832" cy="144832"/>
          </a:xfrm>
          <a:prstGeom prst="ellipse">
            <a:avLst/>
          </a:prstGeom>
          <a:solidFill>
            <a:schemeClr val="accent1"/>
          </a:solidFill>
          <a:ln w="12700">
            <a:miter lim="400000"/>
          </a:ln>
        </p:spPr>
        <p:txBody>
          <a:bodyPr lIns="45719" rIns="45719" anchor="ctr"/>
          <a:lstStyle/>
          <a:p>
            <a:pPr algn="ctr">
              <a:defRPr>
                <a:solidFill>
                  <a:schemeClr val="accent1">
                    <a:satOff val="-20901"/>
                    <a:lumOff val="-11411"/>
                  </a:schemeClr>
                </a:solidFill>
              </a:defRPr>
            </a:pPr>
            <a:endParaRPr/>
          </a:p>
        </p:txBody>
      </p:sp>
      <p:sp>
        <p:nvSpPr>
          <p:cNvPr id="51" name="Oval 31"/>
          <p:cNvSpPr/>
          <p:nvPr/>
        </p:nvSpPr>
        <p:spPr>
          <a:xfrm>
            <a:off x="6269805" y="4375548"/>
            <a:ext cx="144832" cy="144833"/>
          </a:xfrm>
          <a:prstGeom prst="ellipse">
            <a:avLst/>
          </a:prstGeom>
          <a:solidFill>
            <a:schemeClr val="accent1"/>
          </a:solidFill>
          <a:ln w="12700">
            <a:miter lim="400000"/>
          </a:ln>
        </p:spPr>
        <p:txBody>
          <a:bodyPr lIns="45719" rIns="45719" anchor="ctr"/>
          <a:lstStyle/>
          <a:p>
            <a:pPr algn="ctr">
              <a:defRPr>
                <a:solidFill>
                  <a:schemeClr val="accent1">
                    <a:satOff val="-20901"/>
                    <a:lumOff val="-11411"/>
                  </a:schemeClr>
                </a:solidFill>
              </a:defRPr>
            </a:pPr>
            <a:endParaRPr/>
          </a:p>
        </p:txBody>
      </p:sp>
      <p:sp>
        <p:nvSpPr>
          <p:cNvPr id="52" name="Line"/>
          <p:cNvSpPr/>
          <p:nvPr/>
        </p:nvSpPr>
        <p:spPr>
          <a:xfrm>
            <a:off x="6574980" y="3112523"/>
            <a:ext cx="1151000" cy="7110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9208" y="147"/>
                </a:lnTo>
                <a:lnTo>
                  <a:pt x="21600" y="0"/>
                </a:lnTo>
              </a:path>
            </a:pathLst>
          </a:custGeom>
          <a:ln w="12700">
            <a:solidFill>
              <a:schemeClr val="accent1"/>
            </a:solidFill>
            <a:miter/>
          </a:ln>
        </p:spPr>
        <p:txBody>
          <a:bodyPr lIns="45719" rIns="45719"/>
          <a:lstStyle/>
          <a:p>
            <a:endParaRPr/>
          </a:p>
        </p:txBody>
      </p:sp>
      <p:sp>
        <p:nvSpPr>
          <p:cNvPr id="53" name="Line"/>
          <p:cNvSpPr/>
          <p:nvPr/>
        </p:nvSpPr>
        <p:spPr>
          <a:xfrm flipV="1">
            <a:off x="6342395" y="4027149"/>
            <a:ext cx="2345818" cy="409353"/>
          </a:xfrm>
          <a:prstGeom prst="line">
            <a:avLst/>
          </a:prstGeom>
          <a:ln w="12700">
            <a:solidFill>
              <a:schemeClr val="accent1"/>
            </a:solidFill>
            <a:miter/>
            <a:tailEnd type="triangle"/>
          </a:ln>
        </p:spPr>
        <p:txBody>
          <a:bodyPr lIns="45719" rIns="45719"/>
          <a:lstStyle/>
          <a:p>
            <a:endParaRPr/>
          </a:p>
        </p:txBody>
      </p:sp>
      <p:sp>
        <p:nvSpPr>
          <p:cNvPr id="54" name="Line"/>
          <p:cNvSpPr/>
          <p:nvPr/>
        </p:nvSpPr>
        <p:spPr>
          <a:xfrm>
            <a:off x="6336433" y="4639567"/>
            <a:ext cx="1898891" cy="311894"/>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7414" y="21443"/>
                </a:lnTo>
                <a:lnTo>
                  <a:pt x="21600" y="21600"/>
                </a:lnTo>
              </a:path>
            </a:pathLst>
          </a:custGeom>
          <a:ln w="12700">
            <a:solidFill>
              <a:schemeClr val="accent1"/>
            </a:solidFill>
            <a:miter/>
          </a:ln>
        </p:spPr>
        <p:txBody>
          <a:bodyPr lIns="45719" rIns="45719"/>
          <a:lstStyle/>
          <a:p>
            <a:endParaRPr/>
          </a:p>
        </p:txBody>
      </p:sp>
      <p:sp>
        <p:nvSpPr>
          <p:cNvPr id="55" name="Rectangle"/>
          <p:cNvSpPr/>
          <p:nvPr/>
        </p:nvSpPr>
        <p:spPr>
          <a:xfrm>
            <a:off x="7824430" y="2914079"/>
            <a:ext cx="1270001" cy="491491"/>
          </a:xfrm>
          <a:prstGeom prst="rect">
            <a:avLst/>
          </a:prstGeom>
          <a:solidFill>
            <a:srgbClr val="FFFFFF"/>
          </a:solidFill>
          <a:ln w="12700">
            <a:miter lim="400000"/>
          </a:ln>
        </p:spPr>
        <p:txBody>
          <a:bodyPr lIns="45719" rIns="45719" anchor="ctr"/>
          <a:lstStyle/>
          <a:p>
            <a:endParaRPr/>
          </a:p>
        </p:txBody>
      </p:sp>
      <p:sp>
        <p:nvSpPr>
          <p:cNvPr id="56" name="Rectangle 30"/>
          <p:cNvSpPr txBox="1"/>
          <p:nvPr/>
        </p:nvSpPr>
        <p:spPr>
          <a:xfrm>
            <a:off x="7744290" y="2907729"/>
            <a:ext cx="900828" cy="756297"/>
          </a:xfrm>
          <a:prstGeom prst="rect">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50000"/>
              </a:lnSpc>
              <a:defRPr sz="1100">
                <a:solidFill>
                  <a:srgbClr val="808080"/>
                </a:solidFill>
              </a:defRPr>
            </a:lvl1pPr>
          </a:lstStyle>
          <a:p>
            <a:r>
              <a:rPr sz="1000" dirty="0">
                <a:latin typeface="Arial" panose="020B0604020202020204" pitchFamily="34" charset="0"/>
                <a:cs typeface="Arial" panose="020B0604020202020204" pitchFamily="34" charset="0"/>
              </a:rPr>
              <a:t>Local</a:t>
            </a:r>
            <a:r>
              <a:rPr lang="en-US" sz="1000" dirty="0">
                <a:latin typeface="Arial" panose="020B0604020202020204" pitchFamily="34" charset="0"/>
                <a:cs typeface="Arial" panose="020B0604020202020204" pitchFamily="34" charset="0"/>
              </a:rPr>
              <a:t> Community &amp; </a:t>
            </a:r>
            <a:r>
              <a:rPr sz="1000" dirty="0">
                <a:latin typeface="Arial" panose="020B0604020202020204" pitchFamily="34" charset="0"/>
                <a:cs typeface="Arial" panose="020B0604020202020204" pitchFamily="34" charset="0"/>
              </a:rPr>
              <a:t> Businesses</a:t>
            </a:r>
          </a:p>
        </p:txBody>
      </p:sp>
      <p:sp>
        <p:nvSpPr>
          <p:cNvPr id="57" name="Rectangle"/>
          <p:cNvSpPr/>
          <p:nvPr/>
        </p:nvSpPr>
        <p:spPr>
          <a:xfrm>
            <a:off x="8719896" y="3762982"/>
            <a:ext cx="1270001" cy="491491"/>
          </a:xfrm>
          <a:prstGeom prst="rect">
            <a:avLst/>
          </a:prstGeom>
          <a:solidFill>
            <a:srgbClr val="FFFFFF"/>
          </a:solidFill>
          <a:ln w="12700">
            <a:miter lim="400000"/>
          </a:ln>
        </p:spPr>
        <p:txBody>
          <a:bodyPr lIns="45719" rIns="45719" anchor="ctr"/>
          <a:lstStyle/>
          <a:p>
            <a:endParaRPr/>
          </a:p>
        </p:txBody>
      </p:sp>
      <p:sp>
        <p:nvSpPr>
          <p:cNvPr id="58" name="Rectangle 30"/>
          <p:cNvSpPr txBox="1"/>
          <p:nvPr/>
        </p:nvSpPr>
        <p:spPr>
          <a:xfrm>
            <a:off x="8736968" y="3880457"/>
            <a:ext cx="900828" cy="314894"/>
          </a:xfrm>
          <a:prstGeom prst="rect">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lnSpc>
                <a:spcPct val="150000"/>
              </a:lnSpc>
              <a:defRPr sz="1100">
                <a:solidFill>
                  <a:srgbClr val="808080"/>
                </a:solidFill>
              </a:defRPr>
            </a:lvl1pPr>
          </a:lstStyle>
          <a:p>
            <a:r>
              <a:rPr dirty="0">
                <a:latin typeface="Arial" panose="020B0604020202020204" pitchFamily="34" charset="0"/>
                <a:cs typeface="Arial" panose="020B0604020202020204" pitchFamily="34" charset="0"/>
              </a:rPr>
              <a:t>District</a:t>
            </a:r>
          </a:p>
        </p:txBody>
      </p:sp>
      <p:sp>
        <p:nvSpPr>
          <p:cNvPr id="59" name="Shape"/>
          <p:cNvSpPr/>
          <p:nvPr/>
        </p:nvSpPr>
        <p:spPr>
          <a:xfrm>
            <a:off x="6192989" y="4558954"/>
            <a:ext cx="133332" cy="136755"/>
          </a:xfrm>
          <a:custGeom>
            <a:avLst/>
            <a:gdLst/>
            <a:ahLst/>
            <a:cxnLst>
              <a:cxn ang="0">
                <a:pos x="wd2" y="hd2"/>
              </a:cxn>
              <a:cxn ang="5400000">
                <a:pos x="wd2" y="hd2"/>
              </a:cxn>
              <a:cxn ang="10800000">
                <a:pos x="wd2" y="hd2"/>
              </a:cxn>
              <a:cxn ang="16200000">
                <a:pos x="wd2" y="hd2"/>
              </a:cxn>
            </a:cxnLst>
            <a:rect l="0" t="0" r="r" b="b"/>
            <a:pathLst>
              <a:path w="18051" h="18808" extrusionOk="0">
                <a:moveTo>
                  <a:pt x="6442" y="10544"/>
                </a:moveTo>
                <a:cubicBezTo>
                  <a:pt x="9333" y="10254"/>
                  <a:pt x="10429" y="13918"/>
                  <a:pt x="12800" y="15249"/>
                </a:cubicBezTo>
                <a:cubicBezTo>
                  <a:pt x="13655" y="15729"/>
                  <a:pt x="14678" y="15880"/>
                  <a:pt x="15542" y="15433"/>
                </a:cubicBezTo>
                <a:cubicBezTo>
                  <a:pt x="17725" y="14304"/>
                  <a:pt x="16956" y="11310"/>
                  <a:pt x="17320" y="8891"/>
                </a:cubicBezTo>
                <a:cubicBezTo>
                  <a:pt x="17968" y="4593"/>
                  <a:pt x="19168" y="-348"/>
                  <a:pt x="15636" y="19"/>
                </a:cubicBezTo>
                <a:cubicBezTo>
                  <a:pt x="13491" y="242"/>
                  <a:pt x="13413" y="2893"/>
                  <a:pt x="12513" y="4777"/>
                </a:cubicBezTo>
                <a:cubicBezTo>
                  <a:pt x="12002" y="5846"/>
                  <a:pt x="11105" y="6682"/>
                  <a:pt x="10640" y="7773"/>
                </a:cubicBezTo>
                <a:cubicBezTo>
                  <a:pt x="10484" y="8136"/>
                  <a:pt x="10380" y="8523"/>
                  <a:pt x="10175" y="8860"/>
                </a:cubicBezTo>
                <a:cubicBezTo>
                  <a:pt x="9999" y="9149"/>
                  <a:pt x="9756" y="9390"/>
                  <a:pt x="9577" y="9676"/>
                </a:cubicBezTo>
                <a:cubicBezTo>
                  <a:pt x="8556" y="11312"/>
                  <a:pt x="9750" y="13277"/>
                  <a:pt x="9565" y="15054"/>
                </a:cubicBezTo>
                <a:cubicBezTo>
                  <a:pt x="8920" y="21252"/>
                  <a:pt x="-2432" y="19077"/>
                  <a:pt x="476" y="13589"/>
                </a:cubicBezTo>
                <a:cubicBezTo>
                  <a:pt x="1165" y="12288"/>
                  <a:pt x="2769" y="12053"/>
                  <a:pt x="4092" y="11471"/>
                </a:cubicBezTo>
                <a:cubicBezTo>
                  <a:pt x="4869" y="11130"/>
                  <a:pt x="5596" y="10628"/>
                  <a:pt x="6442" y="10544"/>
                </a:cubicBezTo>
                <a:close/>
              </a:path>
            </a:pathLst>
          </a:custGeom>
          <a:solidFill>
            <a:srgbClr val="FFFFFF"/>
          </a:solidFill>
          <a:ln w="12700">
            <a:miter lim="400000"/>
          </a:ln>
        </p:spPr>
        <p:txBody>
          <a:bodyPr lIns="45719" rIns="45719" anchor="ctr"/>
          <a:lstStyle/>
          <a:p>
            <a:endParaRPr/>
          </a:p>
        </p:txBody>
      </p:sp>
      <p:sp>
        <p:nvSpPr>
          <p:cNvPr id="60" name="Oval 31"/>
          <p:cNvSpPr/>
          <p:nvPr/>
        </p:nvSpPr>
        <p:spPr>
          <a:xfrm>
            <a:off x="6314279" y="4599390"/>
            <a:ext cx="55883" cy="55883"/>
          </a:xfrm>
          <a:prstGeom prst="ellipse">
            <a:avLst/>
          </a:prstGeom>
          <a:solidFill>
            <a:schemeClr val="accent1"/>
          </a:solidFill>
          <a:ln w="12700">
            <a:miter lim="400000"/>
          </a:ln>
        </p:spPr>
        <p:txBody>
          <a:bodyPr lIns="45719" rIns="45719" anchor="ctr"/>
          <a:lstStyle/>
          <a:p>
            <a:pPr algn="ctr">
              <a:defRPr>
                <a:solidFill>
                  <a:schemeClr val="accent1">
                    <a:satOff val="-20901"/>
                    <a:lumOff val="-11411"/>
                  </a:schemeClr>
                </a:solidFill>
              </a:defRPr>
            </a:pPr>
            <a:endParaRPr/>
          </a:p>
        </p:txBody>
      </p:sp>
      <p:sp>
        <p:nvSpPr>
          <p:cNvPr id="61" name="Rectangle"/>
          <p:cNvSpPr/>
          <p:nvPr/>
        </p:nvSpPr>
        <p:spPr>
          <a:xfrm>
            <a:off x="8274411" y="4506526"/>
            <a:ext cx="1270001" cy="718882"/>
          </a:xfrm>
          <a:prstGeom prst="rect">
            <a:avLst/>
          </a:prstGeom>
          <a:solidFill>
            <a:srgbClr val="FFFFFF"/>
          </a:solidFill>
          <a:ln w="12700">
            <a:miter lim="400000"/>
          </a:ln>
        </p:spPr>
        <p:txBody>
          <a:bodyPr lIns="45719" rIns="45719" anchor="ctr"/>
          <a:lstStyle/>
          <a:p>
            <a:endParaRPr/>
          </a:p>
        </p:txBody>
      </p:sp>
      <p:sp>
        <p:nvSpPr>
          <p:cNvPr id="62" name="Rectangle 30"/>
          <p:cNvSpPr txBox="1"/>
          <p:nvPr/>
        </p:nvSpPr>
        <p:spPr>
          <a:xfrm>
            <a:off x="8249720" y="4530571"/>
            <a:ext cx="1388076" cy="854080"/>
          </a:xfrm>
          <a:prstGeom prst="rect">
            <a:avLst/>
          </a:prstGeom>
          <a:solidFill>
            <a:srgbClr val="DDDD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lgn="ctr">
              <a:lnSpc>
                <a:spcPct val="150000"/>
              </a:lnSpc>
              <a:defRPr sz="1100">
                <a:solidFill>
                  <a:srgbClr val="808080"/>
                </a:solidFill>
              </a:defRPr>
            </a:lvl1pPr>
          </a:lstStyle>
          <a:p>
            <a:r>
              <a:rPr dirty="0">
                <a:latin typeface="Arial" panose="020B0604020202020204" pitchFamily="34" charset="0"/>
                <a:cs typeface="Arial" panose="020B0604020202020204" pitchFamily="34" charset="0"/>
              </a:rPr>
              <a:t>Students</a:t>
            </a:r>
            <a:r>
              <a:rPr lang="en-US" dirty="0">
                <a:latin typeface="Arial" panose="020B0604020202020204" pitchFamily="34" charset="0"/>
                <a:cs typeface="Arial" panose="020B0604020202020204" pitchFamily="34" charset="0"/>
              </a:rPr>
              <a:t> and Families, Teachers,</a:t>
            </a:r>
            <a:r>
              <a:rPr dirty="0">
                <a:latin typeface="Arial" panose="020B0604020202020204" pitchFamily="34" charset="0"/>
                <a:cs typeface="Arial" panose="020B0604020202020204" pitchFamily="34" charset="0"/>
              </a:rPr>
              <a:t> Administrators, Staff</a:t>
            </a:r>
          </a:p>
        </p:txBody>
      </p:sp>
      <p:sp>
        <p:nvSpPr>
          <p:cNvPr id="63" name="TextBox 2"/>
          <p:cNvSpPr txBox="1"/>
          <p:nvPr/>
        </p:nvSpPr>
        <p:spPr>
          <a:xfrm>
            <a:off x="7285878" y="6224623"/>
            <a:ext cx="1661161" cy="2616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a:latin typeface="+mj-lt"/>
                <a:ea typeface="+mj-ea"/>
                <a:cs typeface="+mj-cs"/>
                <a:sym typeface="Calibri"/>
              </a:defRPr>
            </a:lvl1pPr>
          </a:lstStyle>
          <a:p>
            <a:r>
              <a:rPr sz="1100" dirty="0">
                <a:latin typeface="Arial Black" panose="020B0A04020102020204" pitchFamily="34" charset="0"/>
              </a:rPr>
              <a:t>Gardner, 2017</a:t>
            </a: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cSld>
  <p:clrMapOvr>
    <a:masterClrMapping/>
  </p:clrMapOvr>
  <p:transition spd="med" advTm="109194"/>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1" nodeType="clickEffect">
                                  <p:stCondLst>
                                    <p:cond delay="0"/>
                                  </p:stCondLst>
                                  <p:iterate>
                                    <p:tmAbs val="0"/>
                                  </p:iterate>
                                  <p:childTnLst>
                                    <p:set>
                                      <p:cBhvr>
                                        <p:cTn id="10" fill="hold"/>
                                        <p:tgtEl>
                                          <p:spTgt spid="48"/>
                                        </p:tgtEl>
                                        <p:attrNameLst>
                                          <p:attrName>style.visibility</p:attrName>
                                        </p:attrNameLst>
                                      </p:cBhvr>
                                      <p:to>
                                        <p:strVal val="visible"/>
                                      </p:to>
                                    </p:set>
                                    <p:animEffect transition="in" filter="wipe(left)">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2" nodeType="clickEffect">
                                  <p:stCondLst>
                                    <p:cond delay="0"/>
                                  </p:stCondLst>
                                  <p:iterate>
                                    <p:tmAbs val="0"/>
                                  </p:iterate>
                                  <p:childTnLst>
                                    <p:set>
                                      <p:cBhvr>
                                        <p:cTn id="15" fill="hold"/>
                                        <p:tgtEl>
                                          <p:spTgt spid="49"/>
                                        </p:tgtEl>
                                        <p:attrNameLst>
                                          <p:attrName>style.visibility</p:attrName>
                                        </p:attrNameLst>
                                      </p:cBhvr>
                                      <p:to>
                                        <p:strVal val="visible"/>
                                      </p:to>
                                    </p:set>
                                    <p:animEffect transition="in" filter="wipe(left)">
                                      <p:cBhvr>
                                        <p:cTn id="16" dur="500"/>
                                        <p:tgtEl>
                                          <p:spTgt spid="49"/>
                                        </p:tgtEl>
                                      </p:cBhvr>
                                    </p:animEffect>
                                  </p:childTnLst>
                                </p:cTn>
                              </p:par>
                            </p:childTnLst>
                          </p:cTn>
                        </p:par>
                        <p:par>
                          <p:cTn id="17" fill="hold">
                            <p:stCondLst>
                              <p:cond delay="500"/>
                            </p:stCondLst>
                            <p:childTnLst>
                              <p:par>
                                <p:cTn id="18" presetID="22" presetClass="entr" presetSubtype="8" fill="hold" grpId="3" nodeType="afterEffect">
                                  <p:stCondLst>
                                    <p:cond delay="0"/>
                                  </p:stCondLst>
                                  <p:iterate>
                                    <p:tmAbs val="0"/>
                                  </p:iterate>
                                  <p:childTnLst>
                                    <p:set>
                                      <p:cBhvr>
                                        <p:cTn id="19" fill="hold"/>
                                        <p:tgtEl>
                                          <p:spTgt spid="63"/>
                                        </p:tgtEl>
                                        <p:attrNameLst>
                                          <p:attrName>style.visibility</p:attrName>
                                        </p:attrNameLst>
                                      </p:cBhvr>
                                      <p:to>
                                        <p:strVal val="visible"/>
                                      </p:to>
                                    </p:set>
                                    <p:animEffect transition="in" filter="wipe(left)">
                                      <p:cBhvr>
                                        <p:cTn id="20" dur="1000"/>
                                        <p:tgtEl>
                                          <p:spTgt spid="63"/>
                                        </p:tgtEl>
                                      </p:cBhvr>
                                    </p:animEffect>
                                  </p:childTnLst>
                                </p:cTn>
                              </p:par>
                            </p:childTnLst>
                          </p:cTn>
                        </p:par>
                        <p:par>
                          <p:cTn id="21" fill="hold">
                            <p:stCondLst>
                              <p:cond delay="1500"/>
                            </p:stCondLst>
                            <p:childTnLst>
                              <p:par>
                                <p:cTn id="22" presetID="23" presetClass="entr" presetSubtype="16" fill="hold" grpId="4" nodeType="afterEffect">
                                  <p:stCondLst>
                                    <p:cond delay="0"/>
                                  </p:stCondLst>
                                  <p:iterate>
                                    <p:tmAbs val="0"/>
                                  </p:iterate>
                                  <p:childTnLst>
                                    <p:set>
                                      <p:cBhvr>
                                        <p:cTn id="23" fill="hold"/>
                                        <p:tgtEl>
                                          <p:spTgt spid="50"/>
                                        </p:tgtEl>
                                        <p:attrNameLst>
                                          <p:attrName>style.visibility</p:attrName>
                                        </p:attrNameLst>
                                      </p:cBhvr>
                                      <p:to>
                                        <p:strVal val="visible"/>
                                      </p:to>
                                    </p:set>
                                    <p:anim calcmode="lin" valueType="num">
                                      <p:cBhvr>
                                        <p:cTn id="24" dur="500" fill="hold"/>
                                        <p:tgtEl>
                                          <p:spTgt spid="50"/>
                                        </p:tgtEl>
                                        <p:attrNameLst>
                                          <p:attrName>ppt_w</p:attrName>
                                        </p:attrNameLst>
                                      </p:cBhvr>
                                      <p:tavLst>
                                        <p:tav tm="0">
                                          <p:val>
                                            <p:fltVal val="0"/>
                                          </p:val>
                                        </p:tav>
                                        <p:tav tm="100000">
                                          <p:val>
                                            <p:strVal val="#ppt_w"/>
                                          </p:val>
                                        </p:tav>
                                      </p:tavLst>
                                    </p:anim>
                                    <p:anim calcmode="lin" valueType="num">
                                      <p:cBhvr>
                                        <p:cTn id="25" dur="500" fill="hold"/>
                                        <p:tgtEl>
                                          <p:spTgt spid="50"/>
                                        </p:tgtEl>
                                        <p:attrNameLst>
                                          <p:attrName>ppt_h</p:attrName>
                                        </p:attrNameLst>
                                      </p:cBhvr>
                                      <p:tavLst>
                                        <p:tav tm="0">
                                          <p:val>
                                            <p:fltVal val="0"/>
                                          </p:val>
                                        </p:tav>
                                        <p:tav tm="100000">
                                          <p:val>
                                            <p:strVal val="#ppt_h"/>
                                          </p:val>
                                        </p:tav>
                                      </p:tavLst>
                                    </p:anim>
                                  </p:childTnLst>
                                </p:cTn>
                              </p:par>
                            </p:childTnLst>
                          </p:cTn>
                        </p:par>
                        <p:par>
                          <p:cTn id="26" fill="hold">
                            <p:stCondLst>
                              <p:cond delay="2000"/>
                            </p:stCondLst>
                            <p:childTnLst>
                              <p:par>
                                <p:cTn id="27" presetID="9" presetClass="entr" fill="hold" grpId="5" nodeType="afterEffect">
                                  <p:stCondLst>
                                    <p:cond delay="0"/>
                                  </p:stCondLst>
                                  <p:iterate>
                                    <p:tmAbs val="0"/>
                                  </p:iterate>
                                  <p:childTnLst>
                                    <p:set>
                                      <p:cBhvr>
                                        <p:cTn id="28" fill="hold"/>
                                        <p:tgtEl>
                                          <p:spTgt spid="52"/>
                                        </p:tgtEl>
                                        <p:attrNameLst>
                                          <p:attrName>style.visibility</p:attrName>
                                        </p:attrNameLst>
                                      </p:cBhvr>
                                      <p:to>
                                        <p:strVal val="visible"/>
                                      </p:to>
                                    </p:set>
                                    <p:animEffect transition="in" filter="dissolve">
                                      <p:cBhvr>
                                        <p:cTn id="29" dur="1250"/>
                                        <p:tgtEl>
                                          <p:spTgt spid="52"/>
                                        </p:tgtEl>
                                      </p:cBhvr>
                                    </p:animEffect>
                                  </p:childTnLst>
                                </p:cTn>
                              </p:par>
                            </p:childTnLst>
                          </p:cTn>
                        </p:par>
                        <p:par>
                          <p:cTn id="30" fill="hold">
                            <p:stCondLst>
                              <p:cond delay="3250"/>
                            </p:stCondLst>
                            <p:childTnLst>
                              <p:par>
                                <p:cTn id="31" presetID="2" presetClass="entr" presetSubtype="4" fill="hold" grpId="6" nodeType="afterEffect">
                                  <p:stCondLst>
                                    <p:cond delay="0"/>
                                  </p:stCondLst>
                                  <p:iterate>
                                    <p:tmAbs val="0"/>
                                  </p:iterate>
                                  <p:childTnLst>
                                    <p:set>
                                      <p:cBhvr>
                                        <p:cTn id="32" fill="hold"/>
                                        <p:tgtEl>
                                          <p:spTgt spid="56"/>
                                        </p:tgtEl>
                                        <p:attrNameLst>
                                          <p:attrName>style.visibility</p:attrName>
                                        </p:attrNameLst>
                                      </p:cBhvr>
                                      <p:to>
                                        <p:strVal val="visible"/>
                                      </p:to>
                                    </p:set>
                                    <p:anim calcmode="lin" valueType="num">
                                      <p:cBhvr>
                                        <p:cTn id="33" dur="500" fill="hold"/>
                                        <p:tgtEl>
                                          <p:spTgt spid="56"/>
                                        </p:tgtEl>
                                        <p:attrNameLst>
                                          <p:attrName>ppt_x</p:attrName>
                                        </p:attrNameLst>
                                      </p:cBhvr>
                                      <p:tavLst>
                                        <p:tav tm="0">
                                          <p:val>
                                            <p:strVal val="#ppt_x"/>
                                          </p:val>
                                        </p:tav>
                                        <p:tav tm="100000">
                                          <p:val>
                                            <p:strVal val="#ppt_x"/>
                                          </p:val>
                                        </p:tav>
                                      </p:tavLst>
                                    </p:anim>
                                    <p:anim calcmode="lin" valueType="num">
                                      <p:cBhvr>
                                        <p:cTn id="34" dur="500" fill="hold"/>
                                        <p:tgtEl>
                                          <p:spTgt spid="56"/>
                                        </p:tgtEl>
                                        <p:attrNameLst>
                                          <p:attrName>ppt_y</p:attrName>
                                        </p:attrNameLst>
                                      </p:cBhvr>
                                      <p:tavLst>
                                        <p:tav tm="0">
                                          <p:val>
                                            <p:strVal val="1+#ppt_h/2"/>
                                          </p:val>
                                        </p:tav>
                                        <p:tav tm="100000">
                                          <p:val>
                                            <p:strVal val="#ppt_y"/>
                                          </p:val>
                                        </p:tav>
                                      </p:tavLst>
                                    </p:anim>
                                  </p:childTnLst>
                                </p:cTn>
                              </p:par>
                            </p:childTnLst>
                          </p:cTn>
                        </p:par>
                        <p:par>
                          <p:cTn id="35" fill="hold">
                            <p:stCondLst>
                              <p:cond delay="3750"/>
                            </p:stCondLst>
                            <p:childTnLst>
                              <p:par>
                                <p:cTn id="36" presetID="23" presetClass="entr" presetSubtype="16" fill="hold" grpId="7" nodeType="afterEffect">
                                  <p:stCondLst>
                                    <p:cond delay="0"/>
                                  </p:stCondLst>
                                  <p:iterate>
                                    <p:tmAbs val="0"/>
                                  </p:iterate>
                                  <p:childTnLst>
                                    <p:set>
                                      <p:cBhvr>
                                        <p:cTn id="37" fill="hold"/>
                                        <p:tgtEl>
                                          <p:spTgt spid="51"/>
                                        </p:tgtEl>
                                        <p:attrNameLst>
                                          <p:attrName>style.visibility</p:attrName>
                                        </p:attrNameLst>
                                      </p:cBhvr>
                                      <p:to>
                                        <p:strVal val="visible"/>
                                      </p:to>
                                    </p:set>
                                    <p:anim calcmode="lin" valueType="num">
                                      <p:cBhvr>
                                        <p:cTn id="38" dur="500" fill="hold"/>
                                        <p:tgtEl>
                                          <p:spTgt spid="51"/>
                                        </p:tgtEl>
                                        <p:attrNameLst>
                                          <p:attrName>ppt_w</p:attrName>
                                        </p:attrNameLst>
                                      </p:cBhvr>
                                      <p:tavLst>
                                        <p:tav tm="0">
                                          <p:val>
                                            <p:fltVal val="0"/>
                                          </p:val>
                                        </p:tav>
                                        <p:tav tm="100000">
                                          <p:val>
                                            <p:strVal val="#ppt_w"/>
                                          </p:val>
                                        </p:tav>
                                      </p:tavLst>
                                    </p:anim>
                                    <p:anim calcmode="lin" valueType="num">
                                      <p:cBhvr>
                                        <p:cTn id="39" dur="500" fill="hold"/>
                                        <p:tgtEl>
                                          <p:spTgt spid="51"/>
                                        </p:tgtEl>
                                        <p:attrNameLst>
                                          <p:attrName>ppt_h</p:attrName>
                                        </p:attrNameLst>
                                      </p:cBhvr>
                                      <p:tavLst>
                                        <p:tav tm="0">
                                          <p:val>
                                            <p:fltVal val="0"/>
                                          </p:val>
                                        </p:tav>
                                        <p:tav tm="100000">
                                          <p:val>
                                            <p:strVal val="#ppt_h"/>
                                          </p:val>
                                        </p:tav>
                                      </p:tavLst>
                                    </p:anim>
                                  </p:childTnLst>
                                </p:cTn>
                              </p:par>
                            </p:childTnLst>
                          </p:cTn>
                        </p:par>
                        <p:par>
                          <p:cTn id="40" fill="hold">
                            <p:stCondLst>
                              <p:cond delay="4250"/>
                            </p:stCondLst>
                            <p:childTnLst>
                              <p:par>
                                <p:cTn id="41" presetID="9" presetClass="entr" fill="hold" grpId="8" nodeType="afterEffect">
                                  <p:stCondLst>
                                    <p:cond delay="0"/>
                                  </p:stCondLst>
                                  <p:iterate>
                                    <p:tmAbs val="0"/>
                                  </p:iterate>
                                  <p:childTnLst>
                                    <p:set>
                                      <p:cBhvr>
                                        <p:cTn id="42" fill="hold"/>
                                        <p:tgtEl>
                                          <p:spTgt spid="53"/>
                                        </p:tgtEl>
                                        <p:attrNameLst>
                                          <p:attrName>style.visibility</p:attrName>
                                        </p:attrNameLst>
                                      </p:cBhvr>
                                      <p:to>
                                        <p:strVal val="visible"/>
                                      </p:to>
                                    </p:set>
                                    <p:animEffect transition="in" filter="dissolve">
                                      <p:cBhvr>
                                        <p:cTn id="43" dur="1250"/>
                                        <p:tgtEl>
                                          <p:spTgt spid="53"/>
                                        </p:tgtEl>
                                      </p:cBhvr>
                                    </p:animEffect>
                                  </p:childTnLst>
                                </p:cTn>
                              </p:par>
                            </p:childTnLst>
                          </p:cTn>
                        </p:par>
                        <p:par>
                          <p:cTn id="44" fill="hold">
                            <p:stCondLst>
                              <p:cond delay="5500"/>
                            </p:stCondLst>
                            <p:childTnLst>
                              <p:par>
                                <p:cTn id="45" presetID="2" presetClass="entr" presetSubtype="4" fill="hold" grpId="9" nodeType="afterEffect">
                                  <p:stCondLst>
                                    <p:cond delay="0"/>
                                  </p:stCondLst>
                                  <p:iterate>
                                    <p:tmAbs val="0"/>
                                  </p:iterate>
                                  <p:childTnLst>
                                    <p:set>
                                      <p:cBhvr>
                                        <p:cTn id="46" fill="hold"/>
                                        <p:tgtEl>
                                          <p:spTgt spid="58"/>
                                        </p:tgtEl>
                                        <p:attrNameLst>
                                          <p:attrName>style.visibility</p:attrName>
                                        </p:attrNameLst>
                                      </p:cBhvr>
                                      <p:to>
                                        <p:strVal val="visible"/>
                                      </p:to>
                                    </p:set>
                                    <p:anim calcmode="lin" valueType="num">
                                      <p:cBhvr>
                                        <p:cTn id="47" dur="500" fill="hold"/>
                                        <p:tgtEl>
                                          <p:spTgt spid="58"/>
                                        </p:tgtEl>
                                        <p:attrNameLst>
                                          <p:attrName>ppt_x</p:attrName>
                                        </p:attrNameLst>
                                      </p:cBhvr>
                                      <p:tavLst>
                                        <p:tav tm="0">
                                          <p:val>
                                            <p:strVal val="#ppt_x"/>
                                          </p:val>
                                        </p:tav>
                                        <p:tav tm="100000">
                                          <p:val>
                                            <p:strVal val="#ppt_x"/>
                                          </p:val>
                                        </p:tav>
                                      </p:tavLst>
                                    </p:anim>
                                    <p:anim calcmode="lin" valueType="num">
                                      <p:cBhvr>
                                        <p:cTn id="48" dur="500" fill="hold"/>
                                        <p:tgtEl>
                                          <p:spTgt spid="58"/>
                                        </p:tgtEl>
                                        <p:attrNameLst>
                                          <p:attrName>ppt_y</p:attrName>
                                        </p:attrNameLst>
                                      </p:cBhvr>
                                      <p:tavLst>
                                        <p:tav tm="0">
                                          <p:val>
                                            <p:strVal val="1+#ppt_h/2"/>
                                          </p:val>
                                        </p:tav>
                                        <p:tav tm="100000">
                                          <p:val>
                                            <p:strVal val="#ppt_y"/>
                                          </p:val>
                                        </p:tav>
                                      </p:tavLst>
                                    </p:anim>
                                  </p:childTnLst>
                                </p:cTn>
                              </p:par>
                            </p:childTnLst>
                          </p:cTn>
                        </p:par>
                        <p:par>
                          <p:cTn id="49" fill="hold">
                            <p:stCondLst>
                              <p:cond delay="6000"/>
                            </p:stCondLst>
                            <p:childTnLst>
                              <p:par>
                                <p:cTn id="50" presetID="23" presetClass="entr" presetSubtype="16" fill="hold" grpId="10" nodeType="afterEffect">
                                  <p:stCondLst>
                                    <p:cond delay="0"/>
                                  </p:stCondLst>
                                  <p:iterate>
                                    <p:tmAbs val="0"/>
                                  </p:iterate>
                                  <p:childTnLst>
                                    <p:set>
                                      <p:cBhvr>
                                        <p:cTn id="51" fill="hold"/>
                                        <p:tgtEl>
                                          <p:spTgt spid="60"/>
                                        </p:tgtEl>
                                        <p:attrNameLst>
                                          <p:attrName>style.visibility</p:attrName>
                                        </p:attrNameLst>
                                      </p:cBhvr>
                                      <p:to>
                                        <p:strVal val="visible"/>
                                      </p:to>
                                    </p:set>
                                    <p:anim calcmode="lin" valueType="num">
                                      <p:cBhvr>
                                        <p:cTn id="52" dur="500" fill="hold"/>
                                        <p:tgtEl>
                                          <p:spTgt spid="60"/>
                                        </p:tgtEl>
                                        <p:attrNameLst>
                                          <p:attrName>ppt_w</p:attrName>
                                        </p:attrNameLst>
                                      </p:cBhvr>
                                      <p:tavLst>
                                        <p:tav tm="0">
                                          <p:val>
                                            <p:fltVal val="0"/>
                                          </p:val>
                                        </p:tav>
                                        <p:tav tm="100000">
                                          <p:val>
                                            <p:strVal val="#ppt_w"/>
                                          </p:val>
                                        </p:tav>
                                      </p:tavLst>
                                    </p:anim>
                                    <p:anim calcmode="lin" valueType="num">
                                      <p:cBhvr>
                                        <p:cTn id="53" dur="500" fill="hold"/>
                                        <p:tgtEl>
                                          <p:spTgt spid="60"/>
                                        </p:tgtEl>
                                        <p:attrNameLst>
                                          <p:attrName>ppt_h</p:attrName>
                                        </p:attrNameLst>
                                      </p:cBhvr>
                                      <p:tavLst>
                                        <p:tav tm="0">
                                          <p:val>
                                            <p:fltVal val="0"/>
                                          </p:val>
                                        </p:tav>
                                        <p:tav tm="100000">
                                          <p:val>
                                            <p:strVal val="#ppt_h"/>
                                          </p:val>
                                        </p:tav>
                                      </p:tavLst>
                                    </p:anim>
                                  </p:childTnLst>
                                </p:cTn>
                              </p:par>
                            </p:childTnLst>
                          </p:cTn>
                        </p:par>
                        <p:par>
                          <p:cTn id="54" fill="hold">
                            <p:stCondLst>
                              <p:cond delay="6500"/>
                            </p:stCondLst>
                            <p:childTnLst>
                              <p:par>
                                <p:cTn id="55" presetID="9" presetClass="entr" fill="hold" grpId="11" nodeType="afterEffect">
                                  <p:stCondLst>
                                    <p:cond delay="0"/>
                                  </p:stCondLst>
                                  <p:iterate>
                                    <p:tmAbs val="0"/>
                                  </p:iterate>
                                  <p:childTnLst>
                                    <p:set>
                                      <p:cBhvr>
                                        <p:cTn id="56" fill="hold"/>
                                        <p:tgtEl>
                                          <p:spTgt spid="54"/>
                                        </p:tgtEl>
                                        <p:attrNameLst>
                                          <p:attrName>style.visibility</p:attrName>
                                        </p:attrNameLst>
                                      </p:cBhvr>
                                      <p:to>
                                        <p:strVal val="visible"/>
                                      </p:to>
                                    </p:set>
                                    <p:animEffect transition="in" filter="dissolve">
                                      <p:cBhvr>
                                        <p:cTn id="57" dur="1250"/>
                                        <p:tgtEl>
                                          <p:spTgt spid="54"/>
                                        </p:tgtEl>
                                      </p:cBhvr>
                                    </p:animEffect>
                                  </p:childTnLst>
                                </p:cTn>
                              </p:par>
                            </p:childTnLst>
                          </p:cTn>
                        </p:par>
                        <p:par>
                          <p:cTn id="58" fill="hold">
                            <p:stCondLst>
                              <p:cond delay="7750"/>
                            </p:stCondLst>
                            <p:childTnLst>
                              <p:par>
                                <p:cTn id="59" presetID="2" presetClass="entr" presetSubtype="4" fill="hold" grpId="12" nodeType="afterEffect">
                                  <p:stCondLst>
                                    <p:cond delay="0"/>
                                  </p:stCondLst>
                                  <p:iterate>
                                    <p:tmAbs val="0"/>
                                  </p:iterate>
                                  <p:childTnLst>
                                    <p:set>
                                      <p:cBhvr>
                                        <p:cTn id="60" fill="hold"/>
                                        <p:tgtEl>
                                          <p:spTgt spid="62"/>
                                        </p:tgtEl>
                                        <p:attrNameLst>
                                          <p:attrName>style.visibility</p:attrName>
                                        </p:attrNameLst>
                                      </p:cBhvr>
                                      <p:to>
                                        <p:strVal val="visible"/>
                                      </p:to>
                                    </p:set>
                                    <p:anim calcmode="lin" valueType="num">
                                      <p:cBhvr>
                                        <p:cTn id="61" dur="500" fill="hold"/>
                                        <p:tgtEl>
                                          <p:spTgt spid="62"/>
                                        </p:tgtEl>
                                        <p:attrNameLst>
                                          <p:attrName>ppt_x</p:attrName>
                                        </p:attrNameLst>
                                      </p:cBhvr>
                                      <p:tavLst>
                                        <p:tav tm="0">
                                          <p:val>
                                            <p:strVal val="#ppt_x"/>
                                          </p:val>
                                        </p:tav>
                                        <p:tav tm="100000">
                                          <p:val>
                                            <p:strVal val="#ppt_x"/>
                                          </p:val>
                                        </p:tav>
                                      </p:tavLst>
                                    </p:anim>
                                    <p:anim calcmode="lin" valueType="num">
                                      <p:cBhvr>
                                        <p:cTn id="62" dur="500" fill="hold"/>
                                        <p:tgtEl>
                                          <p:spTgt spid="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3" fill="hold" display="0">
                  <p:stCondLst>
                    <p:cond delay="indefinite"/>
                  </p:stCondLst>
                  <p:endCondLst>
                    <p:cond evt="onStopAudio" delay="0">
                      <p:tgtEl>
                        <p:sldTgt/>
                      </p:tgtEl>
                    </p:cond>
                  </p:endCondLst>
                </p:cTn>
                <p:tgtEl>
                  <p:spTgt spid="2"/>
                </p:tgtEl>
              </p:cMediaNode>
            </p:audio>
          </p:childTnLst>
        </p:cTn>
      </p:par>
    </p:tnLst>
    <p:bldLst>
      <p:bldP spid="48" grpId="1" animBg="1" advAuto="0"/>
      <p:bldP spid="49" grpId="2" animBg="1" advAuto="0"/>
      <p:bldP spid="50" grpId="4" animBg="1" advAuto="0"/>
      <p:bldP spid="51" grpId="7" animBg="1" advAuto="0"/>
      <p:bldP spid="52" grpId="5" animBg="1" advAuto="0"/>
      <p:bldP spid="53" grpId="8" animBg="1" advAuto="0"/>
      <p:bldP spid="54" grpId="11" animBg="1" advAuto="0"/>
      <p:bldP spid="56" grpId="6" animBg="1" advAuto="0"/>
      <p:bldP spid="58" grpId="9" animBg="1" advAuto="0"/>
      <p:bldP spid="60" grpId="10" animBg="1" advAuto="0"/>
      <p:bldP spid="62" grpId="12" animBg="1" advAuto="0"/>
      <p:bldP spid="63" grpId="3"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Content Placeholder 3" descr="Content Placeholder 3"/>
          <p:cNvPicPr>
            <a:picLocks noChangeAspect="1"/>
          </p:cNvPicPr>
          <p:nvPr/>
        </p:nvPicPr>
        <p:blipFill rotWithShape="1">
          <a:blip r:embed="rId4"/>
          <a:srcRect r="323" b="1248"/>
          <a:stretch/>
        </p:blipFill>
        <p:spPr>
          <a:xfrm>
            <a:off x="1002940" y="583514"/>
            <a:ext cx="10330807" cy="5619968"/>
          </a:xfrm>
          <a:prstGeom prst="rect">
            <a:avLst/>
          </a:prstGeom>
          <a:ln w="12700">
            <a:miter lim="400000"/>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spd="med" advTm="5153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15"/>
          <p:cNvSpPr txBox="1"/>
          <p:nvPr/>
        </p:nvSpPr>
        <p:spPr>
          <a:xfrm>
            <a:off x="2266598" y="375128"/>
            <a:ext cx="7658804"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200">
                <a:solidFill>
                  <a:srgbClr val="262626"/>
                </a:solidFill>
                <a:latin typeface="Poppins ExtraBold"/>
                <a:ea typeface="Poppins ExtraBold"/>
                <a:cs typeface="Poppins ExtraBold"/>
                <a:sym typeface="Poppins ExtraBold"/>
              </a:defRPr>
            </a:pPr>
            <a:r>
              <a:rPr dirty="0">
                <a:latin typeface="Arial Black" panose="020B0A04020102020204" pitchFamily="34" charset="0"/>
              </a:rPr>
              <a:t>PARTNERSHIP </a:t>
            </a:r>
            <a:r>
              <a:rPr dirty="0">
                <a:solidFill>
                  <a:schemeClr val="tx1"/>
                </a:solidFill>
                <a:latin typeface="Arial Black" panose="020B0A04020102020204" pitchFamily="34" charset="0"/>
              </a:rPr>
              <a:t>CONTINUUM</a:t>
            </a:r>
          </a:p>
        </p:txBody>
      </p:sp>
      <p:graphicFrame>
        <p:nvGraphicFramePr>
          <p:cNvPr id="68" name="Content Placeholder 5"/>
          <p:cNvGraphicFramePr/>
          <p:nvPr/>
        </p:nvGraphicFramePr>
        <p:xfrm>
          <a:off x="161409" y="1249783"/>
          <a:ext cx="11869179" cy="5291739"/>
        </p:xfrm>
        <a:graphic>
          <a:graphicData uri="http://schemas.openxmlformats.org/drawingml/2006/table">
            <a:tbl>
              <a:tblPr firstRow="1" bandRow="1">
                <a:tableStyleId>{4C3C2611-4C71-4FC5-86AE-919BDF0F9419}</a:tableStyleId>
              </a:tblPr>
              <a:tblGrid>
                <a:gridCol w="3956393">
                  <a:extLst>
                    <a:ext uri="{9D8B030D-6E8A-4147-A177-3AD203B41FA5}">
                      <a16:colId xmlns:a16="http://schemas.microsoft.com/office/drawing/2014/main" val="20000"/>
                    </a:ext>
                  </a:extLst>
                </a:gridCol>
                <a:gridCol w="3956393">
                  <a:extLst>
                    <a:ext uri="{9D8B030D-6E8A-4147-A177-3AD203B41FA5}">
                      <a16:colId xmlns:a16="http://schemas.microsoft.com/office/drawing/2014/main" val="20001"/>
                    </a:ext>
                  </a:extLst>
                </a:gridCol>
                <a:gridCol w="3956393">
                  <a:extLst>
                    <a:ext uri="{9D8B030D-6E8A-4147-A177-3AD203B41FA5}">
                      <a16:colId xmlns:a16="http://schemas.microsoft.com/office/drawing/2014/main" val="20002"/>
                    </a:ext>
                  </a:extLst>
                </a:gridCol>
              </a:tblGrid>
              <a:tr h="359082">
                <a:tc>
                  <a:txBody>
                    <a:bodyPr/>
                    <a:lstStyle/>
                    <a:p>
                      <a:pPr algn="ctr">
                        <a:defRPr sz="1800" b="0">
                          <a:solidFill>
                            <a:srgbClr val="000000"/>
                          </a:solidFill>
                        </a:defRPr>
                      </a:pPr>
                      <a:r>
                        <a:rPr b="1">
                          <a:solidFill>
                            <a:srgbClr val="FFFFFF"/>
                          </a:solidFill>
                          <a:latin typeface="+mj-lt"/>
                          <a:ea typeface="+mj-ea"/>
                          <a:cs typeface="+mj-cs"/>
                          <a:sym typeface="Calibri"/>
                        </a:rPr>
                        <a:t>Tier 1</a:t>
                      </a:r>
                    </a:p>
                  </a:txBody>
                  <a:tcPr marL="45720" marR="45720" horzOverflow="overflow">
                    <a:solidFill>
                      <a:srgbClr val="5B9BD5"/>
                    </a:solidFill>
                  </a:tcPr>
                </a:tc>
                <a:tc>
                  <a:txBody>
                    <a:bodyPr/>
                    <a:lstStyle/>
                    <a:p>
                      <a:pPr algn="ctr">
                        <a:defRPr sz="1800" b="0">
                          <a:solidFill>
                            <a:srgbClr val="000000"/>
                          </a:solidFill>
                        </a:defRPr>
                      </a:pPr>
                      <a:r>
                        <a:rPr b="1">
                          <a:solidFill>
                            <a:srgbClr val="FFFFFF"/>
                          </a:solidFill>
                          <a:latin typeface="+mj-lt"/>
                          <a:ea typeface="+mj-ea"/>
                          <a:cs typeface="+mj-cs"/>
                          <a:sym typeface="Calibri"/>
                        </a:rPr>
                        <a:t>Tier 2</a:t>
                      </a:r>
                    </a:p>
                  </a:txBody>
                  <a:tcPr marL="45720" marR="45720" horzOverflow="overflow">
                    <a:solidFill>
                      <a:srgbClr val="5B9BD5"/>
                    </a:solidFill>
                  </a:tcPr>
                </a:tc>
                <a:tc>
                  <a:txBody>
                    <a:bodyPr/>
                    <a:lstStyle/>
                    <a:p>
                      <a:pPr algn="ctr">
                        <a:defRPr sz="1800" b="0">
                          <a:solidFill>
                            <a:srgbClr val="000000"/>
                          </a:solidFill>
                        </a:defRPr>
                      </a:pPr>
                      <a:r>
                        <a:rPr b="1">
                          <a:solidFill>
                            <a:srgbClr val="FFFFFF"/>
                          </a:solidFill>
                          <a:latin typeface="+mj-lt"/>
                          <a:ea typeface="+mj-ea"/>
                          <a:cs typeface="+mj-cs"/>
                          <a:sym typeface="Calibri"/>
                        </a:rPr>
                        <a:t>Tier 3</a:t>
                      </a:r>
                    </a:p>
                  </a:txBody>
                  <a:tcPr marL="45720" marR="45720" horzOverflow="overflow">
                    <a:solidFill>
                      <a:srgbClr val="5B9BD5"/>
                    </a:solidFill>
                  </a:tcPr>
                </a:tc>
                <a:extLst>
                  <a:ext uri="{0D108BD9-81ED-4DB2-BD59-A6C34878D82A}">
                    <a16:rowId xmlns:a16="http://schemas.microsoft.com/office/drawing/2014/main" val="10000"/>
                  </a:ext>
                </a:extLst>
              </a:tr>
              <a:tr h="1822006">
                <a:tc>
                  <a:txBody>
                    <a:bodyPr/>
                    <a:lstStyle/>
                    <a:p>
                      <a:pPr algn="l">
                        <a:defRPr sz="1800">
                          <a:latin typeface="+mj-lt"/>
                          <a:ea typeface="+mj-ea"/>
                          <a:cs typeface="+mj-cs"/>
                          <a:sym typeface="Calibri"/>
                        </a:defRPr>
                      </a:pPr>
                      <a:r>
                        <a:t>Key gaps or elements related to literacy supports, Natural partners needed, child/family/institution not identified or represented or across the B-5 ,K-12 continuum </a:t>
                      </a:r>
                    </a:p>
                  </a:txBody>
                  <a:tcPr marL="45720" marR="45720" horzOverflow="overflow">
                    <a:solidFill>
                      <a:srgbClr val="D0DEEF"/>
                    </a:solidFill>
                  </a:tcPr>
                </a:tc>
                <a:tc>
                  <a:txBody>
                    <a:bodyPr/>
                    <a:lstStyle/>
                    <a:p>
                      <a:pPr algn="l">
                        <a:defRPr sz="1800">
                          <a:latin typeface="+mj-lt"/>
                          <a:ea typeface="+mj-ea"/>
                          <a:cs typeface="+mj-cs"/>
                          <a:sym typeface="Calibri"/>
                        </a:defRPr>
                      </a:pPr>
                      <a:r>
                        <a:t>Some direct/indirect partners listed but gaps exist in literacy supports or social, emotional, intellectual supports child/family or within the B-5 ,K-12 continuum </a:t>
                      </a:r>
                    </a:p>
                    <a:p>
                      <a:pPr algn="l">
                        <a:defRPr sz="1800">
                          <a:latin typeface="+mj-lt"/>
                          <a:ea typeface="+mj-ea"/>
                          <a:cs typeface="+mj-cs"/>
                          <a:sym typeface="Calibri"/>
                        </a:defRPr>
                      </a:pPr>
                      <a:r>
                        <a:t>Natural partners but key areas</a:t>
                      </a:r>
                    </a:p>
                  </a:txBody>
                  <a:tcPr marL="45720" marR="45720" horzOverflow="overflow">
                    <a:solidFill>
                      <a:srgbClr val="D0DEEF"/>
                    </a:solidFill>
                  </a:tcPr>
                </a:tc>
                <a:tc>
                  <a:txBody>
                    <a:bodyPr/>
                    <a:lstStyle/>
                    <a:p>
                      <a:pPr algn="l">
                        <a:defRPr sz="1800"/>
                      </a:pPr>
                      <a:r>
                        <a:rPr sz="1600">
                          <a:latin typeface="+mj-lt"/>
                          <a:ea typeface="+mj-ea"/>
                          <a:cs typeface="+mj-cs"/>
                          <a:sym typeface="Calibri"/>
                        </a:rPr>
                        <a:t>Identified direct and indirect spheres of influence related to literacy support and the whole child/family social, emotional intellectual across B-5 ,K-12 continuum  community partners in multiple domains across spectrum B-5 ,K-12, P20</a:t>
                      </a:r>
                    </a:p>
                  </a:txBody>
                  <a:tcPr marL="45720" marR="45720" horzOverflow="overflow">
                    <a:solidFill>
                      <a:srgbClr val="D0DEEF"/>
                    </a:solidFill>
                  </a:tcPr>
                </a:tc>
                <a:extLst>
                  <a:ext uri="{0D108BD9-81ED-4DB2-BD59-A6C34878D82A}">
                    <a16:rowId xmlns:a16="http://schemas.microsoft.com/office/drawing/2014/main" val="10001"/>
                  </a:ext>
                </a:extLst>
              </a:tr>
              <a:tr h="1240911">
                <a:tc>
                  <a:txBody>
                    <a:bodyPr/>
                    <a:lstStyle/>
                    <a:p>
                      <a:pPr algn="l">
                        <a:defRPr sz="1800"/>
                      </a:pPr>
                      <a:r>
                        <a:rPr>
                          <a:latin typeface="+mj-lt"/>
                          <a:ea typeface="+mj-ea"/>
                          <a:cs typeface="+mj-cs"/>
                          <a:sym typeface="Calibri"/>
                        </a:rPr>
                        <a:t>Few partners or significant gaps/ omissions, routines, structures, task, actions, timelines not identified</a:t>
                      </a:r>
                    </a:p>
                  </a:txBody>
                  <a:tcPr marL="45720" marR="45720" horzOverflow="overflow">
                    <a:solidFill>
                      <a:srgbClr val="E9EFF7"/>
                    </a:solidFill>
                  </a:tcPr>
                </a:tc>
                <a:tc>
                  <a:txBody>
                    <a:bodyPr/>
                    <a:lstStyle/>
                    <a:p>
                      <a:pPr algn="l">
                        <a:defRPr sz="1800"/>
                      </a:pPr>
                      <a:r>
                        <a:rPr>
                          <a:latin typeface="+mj-lt"/>
                          <a:ea typeface="+mj-ea"/>
                          <a:cs typeface="+mj-cs"/>
                          <a:sym typeface="Calibri"/>
                        </a:rPr>
                        <a:t>Partners listed as assets without clear routines, structures, tasks, actions, or timelines </a:t>
                      </a:r>
                    </a:p>
                  </a:txBody>
                  <a:tcPr marL="45720" marR="45720" horzOverflow="overflow">
                    <a:solidFill>
                      <a:srgbClr val="E9EFF7"/>
                    </a:solidFill>
                  </a:tcPr>
                </a:tc>
                <a:tc>
                  <a:txBody>
                    <a:bodyPr/>
                    <a:lstStyle/>
                    <a:p>
                      <a:pPr algn="l">
                        <a:defRPr sz="1800">
                          <a:latin typeface="+mj-lt"/>
                          <a:ea typeface="+mj-ea"/>
                          <a:cs typeface="+mj-cs"/>
                          <a:sym typeface="Calibri"/>
                        </a:defRPr>
                      </a:pPr>
                      <a:r>
                        <a:t>Clearly established routines, structures, tasks, actions, and timelines  who, what, when, where, how much and how often</a:t>
                      </a:r>
                    </a:p>
                  </a:txBody>
                  <a:tcPr marL="45720" marR="45720" horzOverflow="overflow">
                    <a:solidFill>
                      <a:srgbClr val="E9EFF7"/>
                    </a:solidFill>
                  </a:tcPr>
                </a:tc>
                <a:extLst>
                  <a:ext uri="{0D108BD9-81ED-4DB2-BD59-A6C34878D82A}">
                    <a16:rowId xmlns:a16="http://schemas.microsoft.com/office/drawing/2014/main" val="10002"/>
                  </a:ext>
                </a:extLst>
              </a:tr>
              <a:tr h="931531">
                <a:tc>
                  <a:txBody>
                    <a:bodyPr/>
                    <a:lstStyle/>
                    <a:p>
                      <a:pPr algn="l">
                        <a:defRPr sz="1800"/>
                      </a:pPr>
                      <a:r>
                        <a:rPr>
                          <a:latin typeface="+mj-lt"/>
                          <a:ea typeface="+mj-ea"/>
                          <a:cs typeface="+mj-cs"/>
                          <a:sym typeface="Calibri"/>
                        </a:rPr>
                        <a:t>Measures of effectiveness and accountability don’t exist yet or not established</a:t>
                      </a:r>
                    </a:p>
                  </a:txBody>
                  <a:tcPr marL="45720" marR="45720" horzOverflow="overflow">
                    <a:solidFill>
                      <a:srgbClr val="D0DEEF"/>
                    </a:solidFill>
                  </a:tcPr>
                </a:tc>
                <a:tc>
                  <a:txBody>
                    <a:bodyPr/>
                    <a:lstStyle/>
                    <a:p>
                      <a:pPr algn="l">
                        <a:defRPr sz="1800"/>
                      </a:pPr>
                      <a:r>
                        <a:rPr>
                          <a:latin typeface="+mj-lt"/>
                          <a:ea typeface="+mj-ea"/>
                          <a:cs typeface="+mj-cs"/>
                          <a:sym typeface="Calibri"/>
                        </a:rPr>
                        <a:t>Limited measures of effectiveness and accountability informal agreement </a:t>
                      </a:r>
                    </a:p>
                  </a:txBody>
                  <a:tcPr marL="45720" marR="45720" horzOverflow="overflow">
                    <a:solidFill>
                      <a:srgbClr val="D0DEEF"/>
                    </a:solidFill>
                  </a:tcPr>
                </a:tc>
                <a:tc>
                  <a:txBody>
                    <a:bodyPr/>
                    <a:lstStyle/>
                    <a:p>
                      <a:pPr algn="l">
                        <a:defRPr sz="1800">
                          <a:latin typeface="+mj-lt"/>
                          <a:ea typeface="+mj-ea"/>
                          <a:cs typeface="+mj-cs"/>
                          <a:sym typeface="Calibri"/>
                        </a:defRPr>
                      </a:pPr>
                      <a:r>
                        <a:t>Measures of effectiveness and accountability-</a:t>
                      </a:r>
                      <a:r>
                        <a:rPr b="1"/>
                        <a:t>MOU’s</a:t>
                      </a:r>
                      <a:r>
                        <a:t> </a:t>
                      </a:r>
                    </a:p>
                  </a:txBody>
                  <a:tcPr marL="45720" marR="45720" horzOverflow="overflow">
                    <a:solidFill>
                      <a:srgbClr val="D0DEEF"/>
                    </a:solidFill>
                  </a:tcPr>
                </a:tc>
                <a:extLst>
                  <a:ext uri="{0D108BD9-81ED-4DB2-BD59-A6C34878D82A}">
                    <a16:rowId xmlns:a16="http://schemas.microsoft.com/office/drawing/2014/main" val="10003"/>
                  </a:ext>
                </a:extLst>
              </a:tr>
              <a:tr h="931531">
                <a:tc>
                  <a:txBody>
                    <a:bodyPr/>
                    <a:lstStyle/>
                    <a:p>
                      <a:pPr algn="l">
                        <a:defRPr sz="1800"/>
                      </a:pPr>
                      <a:r>
                        <a:rPr>
                          <a:latin typeface="+mj-lt"/>
                          <a:ea typeface="+mj-ea"/>
                          <a:cs typeface="+mj-cs"/>
                          <a:sym typeface="Calibri"/>
                        </a:rPr>
                        <a:t>Communication channels/feedback loop loose or not identified </a:t>
                      </a:r>
                    </a:p>
                  </a:txBody>
                  <a:tcPr marL="45720" marR="45720" horzOverflow="overflow">
                    <a:solidFill>
                      <a:srgbClr val="E9EFF7"/>
                    </a:solidFill>
                  </a:tcPr>
                </a:tc>
                <a:tc>
                  <a:txBody>
                    <a:bodyPr/>
                    <a:lstStyle/>
                    <a:p>
                      <a:pPr algn="l">
                        <a:defRPr sz="1800"/>
                      </a:pPr>
                      <a:r>
                        <a:rPr>
                          <a:latin typeface="+mj-lt"/>
                          <a:ea typeface="+mj-ea"/>
                          <a:cs typeface="+mj-cs"/>
                          <a:sym typeface="Calibri"/>
                        </a:rPr>
                        <a:t>Communication channels limited, not fully explored, limited or no feedback loop or not clear </a:t>
                      </a:r>
                    </a:p>
                  </a:txBody>
                  <a:tcPr marL="45720" marR="45720" horzOverflow="overflow">
                    <a:solidFill>
                      <a:srgbClr val="E9EFF7"/>
                    </a:solidFill>
                  </a:tcPr>
                </a:tc>
                <a:tc>
                  <a:txBody>
                    <a:bodyPr/>
                    <a:lstStyle/>
                    <a:p>
                      <a:pPr algn="l">
                        <a:defRPr sz="1800"/>
                      </a:pPr>
                      <a:r>
                        <a:rPr>
                          <a:latin typeface="+mj-lt"/>
                          <a:ea typeface="+mj-ea"/>
                          <a:cs typeface="+mj-cs"/>
                          <a:sym typeface="Calibri"/>
                        </a:rPr>
                        <a:t>Multiple Communication Channels Fluid with Feedback Loop</a:t>
                      </a:r>
                    </a:p>
                  </a:txBody>
                  <a:tcPr marL="45720" marR="45720" horzOverflow="overflow">
                    <a:solidFill>
                      <a:srgbClr val="E9EFF7"/>
                    </a:solidFill>
                  </a:tcPr>
                </a:tc>
                <a:extLst>
                  <a:ext uri="{0D108BD9-81ED-4DB2-BD59-A6C34878D82A}">
                    <a16:rowId xmlns:a16="http://schemas.microsoft.com/office/drawing/2014/main" val="10004"/>
                  </a:ext>
                </a:extLst>
              </a:tr>
            </a:tbl>
          </a:graphicData>
        </a:graphic>
      </p:graphicFrame>
      <p:sp>
        <p:nvSpPr>
          <p:cNvPr id="69" name="Rectangle 7"/>
          <p:cNvSpPr txBox="1"/>
          <p:nvPr/>
        </p:nvSpPr>
        <p:spPr>
          <a:xfrm>
            <a:off x="2650578" y="8002347"/>
            <a:ext cx="7925049" cy="3835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r">
              <a:defRPr sz="1600">
                <a:latin typeface="Arial Black"/>
                <a:ea typeface="Arial Black"/>
                <a:cs typeface="Arial Black"/>
                <a:sym typeface="Arial Black"/>
              </a:defRPr>
            </a:lvl1pPr>
          </a:lstStyle>
          <a:p>
            <a:r>
              <a:t>Where is your district/school on the Partnership Continuum?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cSld>
  <p:clrMapOvr>
    <a:masterClrMapping/>
  </p:clrMapOvr>
  <p:transition spd="med" advTm="84897"/>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8" fill="hold" grpId="1" nodeType="afterEffect">
                                  <p:stCondLst>
                                    <p:cond delay="0"/>
                                  </p:stCondLst>
                                  <p:iterate>
                                    <p:tmAbs val="0"/>
                                  </p:iterate>
                                  <p:childTnLst>
                                    <p:set>
                                      <p:cBhvr>
                                        <p:cTn id="9" fill="hold"/>
                                        <p:tgtEl>
                                          <p:spTgt spid="67"/>
                                        </p:tgtEl>
                                        <p:attrNameLst>
                                          <p:attrName>style.visibility</p:attrName>
                                        </p:attrNameLst>
                                      </p:cBhvr>
                                      <p:to>
                                        <p:strVal val="visible"/>
                                      </p:to>
                                    </p:set>
                                    <p:animEffect transition="in" filter="wipe(left)">
                                      <p:cBhvr>
                                        <p:cTn id="10"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67"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p:cNvSpPr txBox="1">
            <a:spLocks noGrp="1"/>
          </p:cNvSpPr>
          <p:nvPr>
            <p:ph type="title"/>
          </p:nvPr>
        </p:nvSpPr>
        <p:spPr>
          <a:prstGeom prst="rect">
            <a:avLst/>
          </a:prstGeom>
        </p:spPr>
        <p:txBody>
          <a:bodyPr>
            <a:normAutofit/>
          </a:bodyPr>
          <a:lstStyle>
            <a:lvl1pPr>
              <a:defRPr>
                <a:latin typeface="Arial Black"/>
                <a:ea typeface="Arial Black"/>
                <a:cs typeface="Arial Black"/>
                <a:sym typeface="Arial Black"/>
              </a:defRPr>
            </a:lvl1pPr>
          </a:lstStyle>
          <a:p>
            <a:r>
              <a:rPr sz="4000" dirty="0">
                <a:solidFill>
                  <a:schemeClr val="tx1"/>
                </a:solidFill>
              </a:rPr>
              <a:t>Nature of Community Partners</a:t>
            </a:r>
          </a:p>
        </p:txBody>
      </p:sp>
      <p:sp>
        <p:nvSpPr>
          <p:cNvPr id="72" name="Content Placeholder 2"/>
          <p:cNvSpPr txBox="1">
            <a:spLocks noGrp="1"/>
          </p:cNvSpPr>
          <p:nvPr>
            <p:ph type="body" sz="half" idx="1"/>
          </p:nvPr>
        </p:nvSpPr>
        <p:spPr>
          <a:xfrm>
            <a:off x="7427842" y="1872008"/>
            <a:ext cx="4906618" cy="4351338"/>
          </a:xfrm>
          <a:prstGeom prst="rect">
            <a:avLst/>
          </a:prstGeom>
        </p:spPr>
        <p:txBody>
          <a:bodyPr/>
          <a:lstStyle>
            <a:lvl1pPr marL="0" indent="0" algn="ctr">
              <a:buSzTx/>
              <a:buNone/>
              <a:defRPr b="1">
                <a:solidFill>
                  <a:srgbClr val="FF0000"/>
                </a:solidFill>
              </a:defRPr>
            </a:lvl1pPr>
          </a:lstStyle>
          <a:p>
            <a:r>
              <a:rPr dirty="0"/>
              <a:t>Logistics</a:t>
            </a:r>
          </a:p>
        </p:txBody>
      </p:sp>
      <p:sp>
        <p:nvSpPr>
          <p:cNvPr id="73" name="TextBox 3"/>
          <p:cNvSpPr txBox="1"/>
          <p:nvPr/>
        </p:nvSpPr>
        <p:spPr>
          <a:xfrm>
            <a:off x="588396" y="2034070"/>
            <a:ext cx="5327762" cy="3707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defRPr sz="2400">
                <a:latin typeface="+mj-lt"/>
                <a:ea typeface="+mj-ea"/>
                <a:cs typeface="+mj-cs"/>
                <a:sym typeface="Calibri"/>
              </a:defRPr>
            </a:pPr>
            <a:endParaRPr/>
          </a:p>
          <a:p>
            <a:pPr>
              <a:defRPr sz="2400" b="1">
                <a:latin typeface="+mj-lt"/>
                <a:ea typeface="+mj-ea"/>
                <a:cs typeface="+mj-cs"/>
                <a:sym typeface="Calibri"/>
              </a:defRPr>
            </a:pPr>
            <a:r>
              <a:t>Who</a:t>
            </a:r>
          </a:p>
          <a:p>
            <a:pPr>
              <a:defRPr sz="2400">
                <a:latin typeface="+mj-lt"/>
                <a:ea typeface="+mj-ea"/>
                <a:cs typeface="+mj-cs"/>
                <a:sym typeface="Calibri"/>
              </a:defRPr>
            </a:pPr>
            <a:endParaRPr/>
          </a:p>
          <a:p>
            <a:pPr>
              <a:defRPr sz="2400" b="1">
                <a:latin typeface="+mj-lt"/>
                <a:ea typeface="+mj-ea"/>
                <a:cs typeface="+mj-cs"/>
                <a:sym typeface="Calibri"/>
              </a:defRPr>
            </a:pPr>
            <a:r>
              <a:t>What</a:t>
            </a:r>
          </a:p>
          <a:p>
            <a:pPr>
              <a:defRPr sz="2400">
                <a:latin typeface="+mj-lt"/>
                <a:ea typeface="+mj-ea"/>
                <a:cs typeface="+mj-cs"/>
                <a:sym typeface="Calibri"/>
              </a:defRPr>
            </a:pPr>
            <a:endParaRPr/>
          </a:p>
          <a:p>
            <a:pPr>
              <a:defRPr sz="2400" b="1">
                <a:latin typeface="+mj-lt"/>
                <a:ea typeface="+mj-ea"/>
                <a:cs typeface="+mj-cs"/>
                <a:sym typeface="Calibri"/>
              </a:defRPr>
            </a:pPr>
            <a:r>
              <a:t>When</a:t>
            </a:r>
          </a:p>
          <a:p>
            <a:pPr>
              <a:defRPr sz="2400">
                <a:latin typeface="+mj-lt"/>
                <a:ea typeface="+mj-ea"/>
                <a:cs typeface="+mj-cs"/>
                <a:sym typeface="Calibri"/>
              </a:defRPr>
            </a:pPr>
            <a:endParaRPr/>
          </a:p>
          <a:p>
            <a:pPr>
              <a:defRPr sz="2400" b="1">
                <a:latin typeface="+mj-lt"/>
                <a:ea typeface="+mj-ea"/>
                <a:cs typeface="+mj-cs"/>
                <a:sym typeface="Calibri"/>
              </a:defRPr>
            </a:pPr>
            <a:r>
              <a:t>Where</a:t>
            </a:r>
          </a:p>
          <a:p>
            <a:pPr>
              <a:defRPr sz="2400">
                <a:latin typeface="+mj-lt"/>
                <a:ea typeface="+mj-ea"/>
                <a:cs typeface="+mj-cs"/>
                <a:sym typeface="Calibri"/>
              </a:defRPr>
            </a:pPr>
            <a:endParaRPr/>
          </a:p>
          <a:p>
            <a:pPr>
              <a:defRPr sz="2400" b="1">
                <a:latin typeface="+mj-lt"/>
                <a:ea typeface="+mj-ea"/>
                <a:cs typeface="+mj-cs"/>
                <a:sym typeface="Calibri"/>
              </a:defRPr>
            </a:pPr>
            <a:r>
              <a:t>How Often</a:t>
            </a:r>
          </a:p>
        </p:txBody>
      </p:sp>
      <p:sp>
        <p:nvSpPr>
          <p:cNvPr id="74" name="TextBox 7"/>
          <p:cNvSpPr txBox="1"/>
          <p:nvPr/>
        </p:nvSpPr>
        <p:spPr>
          <a:xfrm>
            <a:off x="8572884" y="5214982"/>
            <a:ext cx="1991361" cy="333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b="1">
                <a:latin typeface="+mj-lt"/>
                <a:ea typeface="+mj-ea"/>
                <a:cs typeface="+mj-cs"/>
                <a:sym typeface="Calibri"/>
              </a:defRPr>
            </a:lvl1pPr>
          </a:lstStyle>
          <a:p>
            <a:r>
              <a:t>Push In/Push-Out</a:t>
            </a:r>
          </a:p>
        </p:txBody>
      </p:sp>
      <p:sp>
        <p:nvSpPr>
          <p:cNvPr id="75" name="Line"/>
          <p:cNvSpPr/>
          <p:nvPr/>
        </p:nvSpPr>
        <p:spPr>
          <a:xfrm>
            <a:off x="3540238" y="2156657"/>
            <a:ext cx="5744820" cy="3547160"/>
          </a:xfrm>
          <a:custGeom>
            <a:avLst/>
            <a:gdLst/>
            <a:ahLst/>
            <a:cxnLst>
              <a:cxn ang="0">
                <a:pos x="wd2" y="hd2"/>
              </a:cxn>
              <a:cxn ang="5400000">
                <a:pos x="wd2" y="hd2"/>
              </a:cxn>
              <a:cxn ang="10800000">
                <a:pos x="wd2" y="hd2"/>
              </a:cxn>
              <a:cxn ang="16200000">
                <a:pos x="wd2" y="hd2"/>
              </a:cxn>
            </a:cxnLst>
            <a:rect l="0" t="0" r="r" b="b"/>
            <a:pathLst>
              <a:path w="21458" h="21544" extrusionOk="0">
                <a:moveTo>
                  <a:pt x="14" y="21544"/>
                </a:moveTo>
                <a:cubicBezTo>
                  <a:pt x="-63" y="20371"/>
                  <a:pt x="224" y="19212"/>
                  <a:pt x="780" y="18454"/>
                </a:cubicBezTo>
                <a:cubicBezTo>
                  <a:pt x="1148" y="17952"/>
                  <a:pt x="1594" y="17676"/>
                  <a:pt x="2072" y="17649"/>
                </a:cubicBezTo>
                <a:cubicBezTo>
                  <a:pt x="2547" y="17612"/>
                  <a:pt x="3014" y="17412"/>
                  <a:pt x="3438" y="17070"/>
                </a:cubicBezTo>
                <a:cubicBezTo>
                  <a:pt x="4052" y="16573"/>
                  <a:pt x="4563" y="15784"/>
                  <a:pt x="4853" y="14774"/>
                </a:cubicBezTo>
                <a:cubicBezTo>
                  <a:pt x="5138" y="13783"/>
                  <a:pt x="5185" y="12653"/>
                  <a:pt x="4971" y="11616"/>
                </a:cubicBezTo>
                <a:cubicBezTo>
                  <a:pt x="4727" y="10434"/>
                  <a:pt x="4171" y="9495"/>
                  <a:pt x="3463" y="9014"/>
                </a:cubicBezTo>
                <a:cubicBezTo>
                  <a:pt x="2913" y="8640"/>
                  <a:pt x="2308" y="8572"/>
                  <a:pt x="1737" y="8307"/>
                </a:cubicBezTo>
                <a:cubicBezTo>
                  <a:pt x="1151" y="8036"/>
                  <a:pt x="594" y="7542"/>
                  <a:pt x="291" y="6685"/>
                </a:cubicBezTo>
                <a:cubicBezTo>
                  <a:pt x="56" y="6024"/>
                  <a:pt x="16" y="5246"/>
                  <a:pt x="3" y="4484"/>
                </a:cubicBezTo>
                <a:cubicBezTo>
                  <a:pt x="-14" y="3407"/>
                  <a:pt x="28" y="2287"/>
                  <a:pt x="424" y="1423"/>
                </a:cubicBezTo>
                <a:cubicBezTo>
                  <a:pt x="758" y="692"/>
                  <a:pt x="1283" y="289"/>
                  <a:pt x="1833" y="111"/>
                </a:cubicBezTo>
                <a:cubicBezTo>
                  <a:pt x="2347" y="-56"/>
                  <a:pt x="2877" y="-31"/>
                  <a:pt x="3386" y="168"/>
                </a:cubicBezTo>
                <a:cubicBezTo>
                  <a:pt x="3870" y="356"/>
                  <a:pt x="4335" y="708"/>
                  <a:pt x="4645" y="1341"/>
                </a:cubicBezTo>
                <a:cubicBezTo>
                  <a:pt x="4926" y="1914"/>
                  <a:pt x="5040" y="2641"/>
                  <a:pt x="5102" y="3367"/>
                </a:cubicBezTo>
                <a:cubicBezTo>
                  <a:pt x="5177" y="4241"/>
                  <a:pt x="5186" y="5144"/>
                  <a:pt x="5404" y="5955"/>
                </a:cubicBezTo>
                <a:cubicBezTo>
                  <a:pt x="5552" y="6505"/>
                  <a:pt x="5788" y="6977"/>
                  <a:pt x="6065" y="7374"/>
                </a:cubicBezTo>
                <a:cubicBezTo>
                  <a:pt x="6384" y="7830"/>
                  <a:pt x="6754" y="8183"/>
                  <a:pt x="7157" y="8403"/>
                </a:cubicBezTo>
                <a:cubicBezTo>
                  <a:pt x="7667" y="8682"/>
                  <a:pt x="8216" y="8739"/>
                  <a:pt x="8733" y="8497"/>
                </a:cubicBezTo>
                <a:cubicBezTo>
                  <a:pt x="9268" y="8247"/>
                  <a:pt x="9729" y="7693"/>
                  <a:pt x="10046" y="6949"/>
                </a:cubicBezTo>
                <a:cubicBezTo>
                  <a:pt x="10305" y="6342"/>
                  <a:pt x="10456" y="5636"/>
                  <a:pt x="10525" y="4908"/>
                </a:cubicBezTo>
                <a:cubicBezTo>
                  <a:pt x="10600" y="4118"/>
                  <a:pt x="10580" y="3302"/>
                  <a:pt x="10736" y="2543"/>
                </a:cubicBezTo>
                <a:cubicBezTo>
                  <a:pt x="10927" y="1615"/>
                  <a:pt x="11354" y="871"/>
                  <a:pt x="11898" y="452"/>
                </a:cubicBezTo>
                <a:cubicBezTo>
                  <a:pt x="12372" y="87"/>
                  <a:pt x="12901" y="-8"/>
                  <a:pt x="13425" y="24"/>
                </a:cubicBezTo>
                <a:cubicBezTo>
                  <a:pt x="13972" y="57"/>
                  <a:pt x="14526" y="236"/>
                  <a:pt x="14957" y="786"/>
                </a:cubicBezTo>
                <a:cubicBezTo>
                  <a:pt x="15258" y="1171"/>
                  <a:pt x="15467" y="1703"/>
                  <a:pt x="15623" y="2271"/>
                </a:cubicBezTo>
                <a:cubicBezTo>
                  <a:pt x="15734" y="2677"/>
                  <a:pt x="15819" y="3102"/>
                  <a:pt x="15873" y="3538"/>
                </a:cubicBezTo>
                <a:cubicBezTo>
                  <a:pt x="16018" y="4704"/>
                  <a:pt x="15937" y="5941"/>
                  <a:pt x="15498" y="6888"/>
                </a:cubicBezTo>
                <a:cubicBezTo>
                  <a:pt x="14478" y="9092"/>
                  <a:pt x="12356" y="8418"/>
                  <a:pt x="11133" y="10230"/>
                </a:cubicBezTo>
                <a:cubicBezTo>
                  <a:pt x="10999" y="10429"/>
                  <a:pt x="10880" y="10654"/>
                  <a:pt x="10795" y="10913"/>
                </a:cubicBezTo>
                <a:cubicBezTo>
                  <a:pt x="10665" y="11308"/>
                  <a:pt x="10619" y="11755"/>
                  <a:pt x="10592" y="12200"/>
                </a:cubicBezTo>
                <a:cubicBezTo>
                  <a:pt x="10537" y="13090"/>
                  <a:pt x="10552" y="14002"/>
                  <a:pt x="10766" y="14827"/>
                </a:cubicBezTo>
                <a:cubicBezTo>
                  <a:pt x="10872" y="15237"/>
                  <a:pt x="11024" y="15610"/>
                  <a:pt x="11208" y="15938"/>
                </a:cubicBezTo>
                <a:cubicBezTo>
                  <a:pt x="11314" y="16128"/>
                  <a:pt x="11431" y="16302"/>
                  <a:pt x="11559" y="16451"/>
                </a:cubicBezTo>
                <a:cubicBezTo>
                  <a:pt x="11666" y="16576"/>
                  <a:pt x="11780" y="16684"/>
                  <a:pt x="11899" y="16779"/>
                </a:cubicBezTo>
                <a:cubicBezTo>
                  <a:pt x="12178" y="17003"/>
                  <a:pt x="12477" y="17156"/>
                  <a:pt x="12781" y="17263"/>
                </a:cubicBezTo>
                <a:cubicBezTo>
                  <a:pt x="13089" y="17370"/>
                  <a:pt x="13404" y="17430"/>
                  <a:pt x="13717" y="17383"/>
                </a:cubicBezTo>
                <a:cubicBezTo>
                  <a:pt x="14199" y="17311"/>
                  <a:pt x="14657" y="16992"/>
                  <a:pt x="14998" y="16434"/>
                </a:cubicBezTo>
                <a:cubicBezTo>
                  <a:pt x="15878" y="14994"/>
                  <a:pt x="15675" y="12712"/>
                  <a:pt x="16109" y="10848"/>
                </a:cubicBezTo>
                <a:cubicBezTo>
                  <a:pt x="16190" y="10503"/>
                  <a:pt x="16292" y="10174"/>
                  <a:pt x="16420" y="9870"/>
                </a:cubicBezTo>
                <a:cubicBezTo>
                  <a:pt x="16498" y="9685"/>
                  <a:pt x="16585" y="9509"/>
                  <a:pt x="16689" y="9361"/>
                </a:cubicBezTo>
                <a:cubicBezTo>
                  <a:pt x="16778" y="9233"/>
                  <a:pt x="16877" y="9126"/>
                  <a:pt x="16981" y="9032"/>
                </a:cubicBezTo>
                <a:cubicBezTo>
                  <a:pt x="17064" y="8956"/>
                  <a:pt x="17149" y="8888"/>
                  <a:pt x="17234" y="8819"/>
                </a:cubicBezTo>
                <a:cubicBezTo>
                  <a:pt x="17379" y="8704"/>
                  <a:pt x="17524" y="8588"/>
                  <a:pt x="17675" y="8499"/>
                </a:cubicBezTo>
                <a:cubicBezTo>
                  <a:pt x="17974" y="8324"/>
                  <a:pt x="18292" y="8257"/>
                  <a:pt x="18610" y="8284"/>
                </a:cubicBezTo>
                <a:cubicBezTo>
                  <a:pt x="18995" y="8316"/>
                  <a:pt x="19369" y="8484"/>
                  <a:pt x="19728" y="8711"/>
                </a:cubicBezTo>
                <a:cubicBezTo>
                  <a:pt x="20063" y="8922"/>
                  <a:pt x="20388" y="9187"/>
                  <a:pt x="20649" y="9591"/>
                </a:cubicBezTo>
                <a:cubicBezTo>
                  <a:pt x="20715" y="9693"/>
                  <a:pt x="20776" y="9803"/>
                  <a:pt x="20823" y="9931"/>
                </a:cubicBezTo>
                <a:cubicBezTo>
                  <a:pt x="20841" y="9980"/>
                  <a:pt x="20856" y="10031"/>
                  <a:pt x="20873" y="10081"/>
                </a:cubicBezTo>
                <a:cubicBezTo>
                  <a:pt x="20931" y="10262"/>
                  <a:pt x="20998" y="10434"/>
                  <a:pt x="21053" y="10617"/>
                </a:cubicBezTo>
                <a:cubicBezTo>
                  <a:pt x="21130" y="10874"/>
                  <a:pt x="21181" y="11147"/>
                  <a:pt x="21226" y="11422"/>
                </a:cubicBezTo>
                <a:cubicBezTo>
                  <a:pt x="21537" y="13329"/>
                  <a:pt x="21535" y="15335"/>
                  <a:pt x="21222" y="17241"/>
                </a:cubicBezTo>
              </a:path>
            </a:pathLst>
          </a:custGeom>
          <a:ln w="190500">
            <a:solidFill>
              <a:srgbClr val="ED7D31"/>
            </a:solidFill>
            <a:miter lim="400000"/>
            <a:tailEnd type="triangle"/>
          </a:ln>
        </p:spPr>
        <p:txBody>
          <a:bodyPr lIns="45719" rIns="45719"/>
          <a:lstStyle/>
          <a:p>
            <a:pPr>
              <a:defRPr>
                <a:latin typeface="+mj-lt"/>
                <a:ea typeface="+mj-ea"/>
                <a:cs typeface="+mj-cs"/>
                <a:sym typeface="Calibri"/>
              </a:defRPr>
            </a:pPr>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cSld>
  <p:clrMapOvr>
    <a:masterClrMapping/>
  </p:clrMapOvr>
  <p:transition spd="med" advTm="96671"/>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fill="hold" grpId="1" nodeType="clickEffect">
                                  <p:stCondLst>
                                    <p:cond delay="0"/>
                                  </p:stCondLst>
                                  <p:iterate>
                                    <p:tmAbs val="0"/>
                                  </p:iterate>
                                  <p:childTnLst>
                                    <p:set>
                                      <p:cBhvr>
                                        <p:cTn id="10" fill="hold"/>
                                        <p:tgtEl>
                                          <p:spTgt spid="75"/>
                                        </p:tgtEl>
                                        <p:attrNameLst>
                                          <p:attrName>style.visibility</p:attrName>
                                        </p:attrNameLst>
                                      </p:cBhvr>
                                      <p:to>
                                        <p:strVal val="visible"/>
                                      </p:to>
                                    </p:set>
                                    <p:animEffect transition="in" filter="dissolve">
                                      <p:cBhvr>
                                        <p:cTn id="11" dur="2750"/>
                                        <p:tgtEl>
                                          <p:spTgt spid="75"/>
                                        </p:tgtEl>
                                      </p:cBhvr>
                                    </p:animEffect>
                                  </p:childTnLst>
                                </p:cTn>
                              </p:par>
                            </p:childTnLst>
                          </p:cTn>
                        </p:par>
                        <p:par>
                          <p:cTn id="12" fill="hold">
                            <p:stCondLst>
                              <p:cond delay="2750"/>
                            </p:stCondLst>
                            <p:childTnLst>
                              <p:par>
                                <p:cTn id="13" presetID="22" presetClass="entr" presetSubtype="8" fill="hold" grpId="2" nodeType="afterEffect">
                                  <p:stCondLst>
                                    <p:cond delay="0"/>
                                  </p:stCondLst>
                                  <p:iterate>
                                    <p:tmAbs val="0"/>
                                  </p:iterate>
                                  <p:childTnLst>
                                    <p:set>
                                      <p:cBhvr>
                                        <p:cTn id="14" fill="hold"/>
                                        <p:tgtEl>
                                          <p:spTgt spid="73"/>
                                        </p:tgtEl>
                                        <p:attrNameLst>
                                          <p:attrName>style.visibility</p:attrName>
                                        </p:attrNameLst>
                                      </p:cBhvr>
                                      <p:to>
                                        <p:strVal val="visible"/>
                                      </p:to>
                                    </p:set>
                                    <p:animEffect transition="in" filter="wipe(left)">
                                      <p:cBhvr>
                                        <p:cTn id="15" dur="1000"/>
                                        <p:tgtEl>
                                          <p:spTgt spid="73"/>
                                        </p:tgtEl>
                                      </p:cBhvr>
                                    </p:animEffect>
                                  </p:childTnLst>
                                </p:cTn>
                              </p:par>
                            </p:childTnLst>
                          </p:cTn>
                        </p:par>
                        <p:par>
                          <p:cTn id="16" fill="hold">
                            <p:stCondLst>
                              <p:cond delay="3750"/>
                            </p:stCondLst>
                            <p:childTnLst>
                              <p:par>
                                <p:cTn id="17" presetID="22" presetClass="entr" presetSubtype="8" fill="hold" grpId="3" nodeType="afterEffect">
                                  <p:stCondLst>
                                    <p:cond delay="0"/>
                                  </p:stCondLst>
                                  <p:iterate>
                                    <p:tmAbs val="0"/>
                                  </p:iterate>
                                  <p:childTnLst>
                                    <p:set>
                                      <p:cBhvr>
                                        <p:cTn id="18" fill="hold"/>
                                        <p:tgtEl>
                                          <p:spTgt spid="72"/>
                                        </p:tgtEl>
                                        <p:attrNameLst>
                                          <p:attrName>style.visibility</p:attrName>
                                        </p:attrNameLst>
                                      </p:cBhvr>
                                      <p:to>
                                        <p:strVal val="visible"/>
                                      </p:to>
                                    </p:set>
                                    <p:animEffect transition="in" filter="wipe(left)">
                                      <p:cBhvr>
                                        <p:cTn id="19" dur="1000"/>
                                        <p:tgtEl>
                                          <p:spTgt spid="7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4" nodeType="clickEffect">
                                  <p:stCondLst>
                                    <p:cond delay="0"/>
                                  </p:stCondLst>
                                  <p:iterate>
                                    <p:tmAbs val="0"/>
                                  </p:iterate>
                                  <p:childTnLst>
                                    <p:set>
                                      <p:cBhvr>
                                        <p:cTn id="23" fill="hold"/>
                                        <p:tgtEl>
                                          <p:spTgt spid="74"/>
                                        </p:tgtEl>
                                        <p:attrNameLst>
                                          <p:attrName>style.visibility</p:attrName>
                                        </p:attrNameLst>
                                      </p:cBhvr>
                                      <p:to>
                                        <p:strVal val="visible"/>
                                      </p:to>
                                    </p:set>
                                    <p:animEffect transition="in" filter="wipe(left)">
                                      <p:cBhvr>
                                        <p:cTn id="24" dur="10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bldLst>
      <p:bldP spid="72" grpId="3" animBg="1" advAuto="0"/>
      <p:bldP spid="73" grpId="2" animBg="1" advAuto="0"/>
      <p:bldP spid="74" grpId="4" animBg="1" advAuto="0"/>
      <p:bldP spid="75" grpId="1"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12"/>
          <p:cNvSpPr txBox="1"/>
          <p:nvPr/>
        </p:nvSpPr>
        <p:spPr>
          <a:xfrm>
            <a:off x="2668299" y="673027"/>
            <a:ext cx="6730274" cy="107721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algn="ctr">
              <a:defRPr sz="3200">
                <a:solidFill>
                  <a:srgbClr val="262626"/>
                </a:solidFill>
                <a:latin typeface="Poppins ExtraBold"/>
                <a:ea typeface="Poppins ExtraBold"/>
                <a:cs typeface="Poppins ExtraBold"/>
                <a:sym typeface="Poppins ExtraBold"/>
              </a:defRPr>
            </a:pPr>
            <a:r>
              <a:rPr dirty="0">
                <a:latin typeface="Arial Black" panose="020B0A04020102020204" pitchFamily="34" charset="0"/>
              </a:rPr>
              <a:t>Developing &amp; </a:t>
            </a:r>
            <a:r>
              <a:rPr dirty="0">
                <a:solidFill>
                  <a:srgbClr val="000000"/>
                </a:solidFill>
                <a:latin typeface="Arial Black" panose="020B0A04020102020204" pitchFamily="34" charset="0"/>
              </a:rPr>
              <a:t>Sustaining</a:t>
            </a:r>
            <a:r>
              <a:rPr lang="en-US" dirty="0">
                <a:solidFill>
                  <a:srgbClr val="000000"/>
                </a:solidFill>
                <a:latin typeface="Arial Black" panose="020B0A04020102020204" pitchFamily="34" charset="0"/>
              </a:rPr>
              <a:t> Your Networks</a:t>
            </a:r>
            <a:endParaRPr dirty="0">
              <a:solidFill>
                <a:srgbClr val="000000"/>
              </a:solidFill>
              <a:latin typeface="Arial Black" panose="020B0A04020102020204" pitchFamily="34" charset="0"/>
            </a:endParaRPr>
          </a:p>
        </p:txBody>
      </p:sp>
      <p:sp>
        <p:nvSpPr>
          <p:cNvPr id="78" name="TextBox 17"/>
          <p:cNvSpPr txBox="1"/>
          <p:nvPr/>
        </p:nvSpPr>
        <p:spPr>
          <a:xfrm>
            <a:off x="886072" y="2344339"/>
            <a:ext cx="4353228" cy="495520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p>
            <a:pPr marL="342900" indent="-342900">
              <a:buFont typeface="Arial" panose="020B0604020202020204" pitchFamily="34" charset="0"/>
              <a:buChar char="•"/>
              <a:defRPr sz="2400">
                <a:latin typeface="+mj-lt"/>
                <a:ea typeface="+mj-ea"/>
                <a:cs typeface="+mj-cs"/>
                <a:sym typeface="Calibri"/>
              </a:defRPr>
            </a:pPr>
            <a:r>
              <a:rPr sz="2000" dirty="0">
                <a:latin typeface="Arial" panose="020B0604020202020204" pitchFamily="34" charset="0"/>
                <a:cs typeface="Arial" panose="020B0604020202020204" pitchFamily="34" charset="0"/>
              </a:rPr>
              <a:t>Key Spheres of Influence</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r>
              <a:rPr sz="2000" dirty="0">
                <a:latin typeface="Arial" panose="020B0604020202020204" pitchFamily="34" charset="0"/>
                <a:cs typeface="Arial" panose="020B0604020202020204" pitchFamily="34" charset="0"/>
              </a:rPr>
              <a:t>Social, emotional,  Intellectual</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r>
              <a:rPr sz="2000" dirty="0">
                <a:latin typeface="Arial" panose="020B0604020202020204" pitchFamily="34" charset="0"/>
                <a:cs typeface="Arial" panose="020B0604020202020204" pitchFamily="34" charset="0"/>
              </a:rPr>
              <a:t>Structures of Opportunity</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r>
              <a:rPr sz="2000" dirty="0">
                <a:latin typeface="Arial" panose="020B0604020202020204" pitchFamily="34" charset="0"/>
                <a:cs typeface="Arial" panose="020B0604020202020204" pitchFamily="34" charset="0"/>
              </a:rPr>
              <a:t>Comfort and Support Creating</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r>
              <a:rPr sz="2000" dirty="0">
                <a:latin typeface="Arial" panose="020B0604020202020204" pitchFamily="34" charset="0"/>
                <a:cs typeface="Arial" panose="020B0604020202020204" pitchFamily="34" charset="0"/>
              </a:rPr>
              <a:t>Welcoming Communal Contexts </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sz="2400">
                <a:latin typeface="+mj-lt"/>
                <a:ea typeface="+mj-ea"/>
                <a:cs typeface="+mj-cs"/>
                <a:sym typeface="Calibri"/>
              </a:defRPr>
            </a:pPr>
            <a:r>
              <a:rPr sz="2000" dirty="0">
                <a:latin typeface="Arial" panose="020B0604020202020204" pitchFamily="34" charset="0"/>
                <a:cs typeface="Arial" panose="020B0604020202020204" pitchFamily="34" charset="0"/>
              </a:rPr>
              <a:t>Sociocultural/Meaningful contexts</a:t>
            </a:r>
          </a:p>
          <a:p>
            <a:pPr>
              <a:defRPr sz="2400">
                <a:latin typeface="+mj-lt"/>
                <a:ea typeface="+mj-ea"/>
                <a:cs typeface="+mj-cs"/>
                <a:sym typeface="Calibri"/>
              </a:defRPr>
            </a:pPr>
            <a:endParaRPr dirty="0"/>
          </a:p>
          <a:p>
            <a:pPr>
              <a:defRPr sz="2400">
                <a:latin typeface="+mj-lt"/>
                <a:ea typeface="+mj-ea"/>
                <a:cs typeface="+mj-cs"/>
                <a:sym typeface="Calibri"/>
              </a:defRPr>
            </a:pPr>
            <a:endParaRPr dirty="0"/>
          </a:p>
          <a:p>
            <a:pPr>
              <a:defRPr sz="2400">
                <a:latin typeface="+mj-lt"/>
                <a:ea typeface="+mj-ea"/>
                <a:cs typeface="+mj-cs"/>
                <a:sym typeface="Calibri"/>
              </a:defRPr>
            </a:pPr>
            <a:endParaRPr dirty="0"/>
          </a:p>
          <a:p>
            <a:pPr>
              <a:defRPr sz="2400">
                <a:latin typeface="+mj-lt"/>
                <a:ea typeface="+mj-ea"/>
                <a:cs typeface="+mj-cs"/>
                <a:sym typeface="Calibri"/>
              </a:defRPr>
            </a:pPr>
            <a:r>
              <a:rPr dirty="0"/>
              <a:t> </a:t>
            </a:r>
          </a:p>
        </p:txBody>
      </p:sp>
      <p:sp>
        <p:nvSpPr>
          <p:cNvPr id="79" name="TextBox 24"/>
          <p:cNvSpPr txBox="1"/>
          <p:nvPr/>
        </p:nvSpPr>
        <p:spPr>
          <a:xfrm>
            <a:off x="2111304" y="6355413"/>
            <a:ext cx="4353228" cy="2946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nSpc>
                <a:spcPct val="150000"/>
              </a:lnSpc>
              <a:defRPr sz="1100" i="1">
                <a:solidFill>
                  <a:schemeClr val="accent1"/>
                </a:solidFill>
                <a:latin typeface="Poppins ExtraBold"/>
                <a:ea typeface="Poppins ExtraBold"/>
                <a:cs typeface="Poppins ExtraBold"/>
                <a:sym typeface="Poppins ExtraBold"/>
              </a:defRPr>
            </a:lvl1pPr>
          </a:lstStyle>
          <a:p>
            <a:r>
              <a:rPr sz="1000" dirty="0">
                <a:solidFill>
                  <a:schemeClr val="tx1"/>
                </a:solidFill>
              </a:rPr>
              <a:t>(Epstein, 2011; Sanders, 2006; </a:t>
            </a:r>
            <a:r>
              <a:rPr sz="1000" dirty="0" err="1">
                <a:solidFill>
                  <a:schemeClr val="tx1"/>
                </a:solidFill>
              </a:rPr>
              <a:t>Williems</a:t>
            </a:r>
            <a:r>
              <a:rPr sz="1000" dirty="0">
                <a:solidFill>
                  <a:schemeClr val="tx1"/>
                </a:solidFill>
              </a:rPr>
              <a:t> &amp; Gonzalez-</a:t>
            </a:r>
            <a:r>
              <a:rPr sz="1000" dirty="0" err="1">
                <a:solidFill>
                  <a:schemeClr val="tx1"/>
                </a:solidFill>
              </a:rPr>
              <a:t>DeHass</a:t>
            </a:r>
            <a:r>
              <a:rPr sz="1000" dirty="0">
                <a:solidFill>
                  <a:schemeClr val="tx1"/>
                </a:solidFill>
              </a:rPr>
              <a:t>, 2012) </a:t>
            </a:r>
          </a:p>
        </p:txBody>
      </p:sp>
      <p:sp>
        <p:nvSpPr>
          <p:cNvPr id="80" name="TextBox 12"/>
          <p:cNvSpPr txBox="1"/>
          <p:nvPr/>
        </p:nvSpPr>
        <p:spPr>
          <a:xfrm>
            <a:off x="6324963" y="2420335"/>
            <a:ext cx="5557261" cy="4470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lgn="ctr">
              <a:defRPr sz="2300" b="1">
                <a:solidFill>
                  <a:schemeClr val="accent4"/>
                </a:solidFill>
                <a:latin typeface="Poppins ExtraBold"/>
                <a:ea typeface="Poppins ExtraBold"/>
                <a:cs typeface="Poppins ExtraBold"/>
                <a:sym typeface="Poppins ExtraBold"/>
              </a:defRPr>
            </a:lvl1pPr>
          </a:lstStyle>
          <a:p>
            <a:r>
              <a:t>Opportunity / Access Gap</a:t>
            </a:r>
          </a:p>
        </p:txBody>
      </p:sp>
      <p:pic>
        <p:nvPicPr>
          <p:cNvPr id="81" name="Picture 3" descr="Picture 3"/>
          <p:cNvPicPr>
            <a:picLocks noChangeAspect="1"/>
          </p:cNvPicPr>
          <p:nvPr/>
        </p:nvPicPr>
        <p:blipFill>
          <a:blip r:embed="rId4"/>
          <a:stretch>
            <a:fillRect/>
          </a:stretch>
        </p:blipFill>
        <p:spPr>
          <a:xfrm>
            <a:off x="6464532" y="3131750"/>
            <a:ext cx="4633396" cy="2552422"/>
          </a:xfrm>
          <a:prstGeom prst="rect">
            <a:avLst/>
          </a:prstGeom>
          <a:ln w="12700">
            <a:miter lim="400000"/>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spd="slow" advTm="103634">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8" fill="hold" grpId="1" nodeType="afterEffect">
                                  <p:stCondLst>
                                    <p:cond delay="0"/>
                                  </p:stCondLst>
                                  <p:iterate>
                                    <p:tmAbs val="0"/>
                                  </p:iterate>
                                  <p:childTnLst>
                                    <p:set>
                                      <p:cBhvr>
                                        <p:cTn id="9" fill="hold"/>
                                        <p:tgtEl>
                                          <p:spTgt spid="77"/>
                                        </p:tgtEl>
                                        <p:attrNameLst>
                                          <p:attrName>style.visibility</p:attrName>
                                        </p:attrNameLst>
                                      </p:cBhvr>
                                      <p:to>
                                        <p:strVal val="visible"/>
                                      </p:to>
                                    </p:set>
                                    <p:animEffect transition="in" filter="wipe(left)">
                                      <p:cBhvr>
                                        <p:cTn id="10" dur="500"/>
                                        <p:tgtEl>
                                          <p:spTgt spid="77"/>
                                        </p:tgtEl>
                                      </p:cBhvr>
                                    </p:animEffect>
                                  </p:childTnLst>
                                </p:cTn>
                              </p:par>
                            </p:childTnLst>
                          </p:cTn>
                        </p:par>
                        <p:par>
                          <p:cTn id="11" fill="hold">
                            <p:stCondLst>
                              <p:cond delay="500"/>
                            </p:stCondLst>
                            <p:childTnLst>
                              <p:par>
                                <p:cTn id="12" presetID="22" presetClass="entr" presetSubtype="8" fill="hold" grpId="2" nodeType="afterEffect">
                                  <p:stCondLst>
                                    <p:cond delay="0"/>
                                  </p:stCondLst>
                                  <p:iterate>
                                    <p:tmAbs val="0"/>
                                  </p:iterate>
                                  <p:childTnLst>
                                    <p:set>
                                      <p:cBhvr>
                                        <p:cTn id="13" fill="hold"/>
                                        <p:tgtEl>
                                          <p:spTgt spid="78"/>
                                        </p:tgtEl>
                                        <p:attrNameLst>
                                          <p:attrName>style.visibility</p:attrName>
                                        </p:attrNameLst>
                                      </p:cBhvr>
                                      <p:to>
                                        <p:strVal val="visible"/>
                                      </p:to>
                                    </p:set>
                                    <p:animEffect transition="in" filter="wipe(left)">
                                      <p:cBhvr>
                                        <p:cTn id="14" dur="500"/>
                                        <p:tgtEl>
                                          <p:spTgt spid="78"/>
                                        </p:tgtEl>
                                      </p:cBhvr>
                                    </p:animEffect>
                                  </p:childTnLst>
                                </p:cTn>
                              </p:par>
                            </p:childTnLst>
                          </p:cTn>
                        </p:par>
                        <p:par>
                          <p:cTn id="15" fill="hold">
                            <p:stCondLst>
                              <p:cond delay="1000"/>
                            </p:stCondLst>
                            <p:childTnLst>
                              <p:par>
                                <p:cTn id="16" presetID="22" presetClass="entr" presetSubtype="8" fill="hold" grpId="3" nodeType="afterEffect">
                                  <p:stCondLst>
                                    <p:cond delay="0"/>
                                  </p:stCondLst>
                                  <p:iterate>
                                    <p:tmAbs val="0"/>
                                  </p:iterate>
                                  <p:childTnLst>
                                    <p:set>
                                      <p:cBhvr>
                                        <p:cTn id="17" fill="hold"/>
                                        <p:tgtEl>
                                          <p:spTgt spid="79"/>
                                        </p:tgtEl>
                                        <p:attrNameLst>
                                          <p:attrName>style.visibility</p:attrName>
                                        </p:attrNameLst>
                                      </p:cBhvr>
                                      <p:to>
                                        <p:strVal val="visible"/>
                                      </p:to>
                                    </p:set>
                                    <p:animEffect transition="in" filter="wipe(left)">
                                      <p:cBhvr>
                                        <p:cTn id="18" dur="500"/>
                                        <p:tgtEl>
                                          <p:spTgt spid="79"/>
                                        </p:tgtEl>
                                      </p:cBhvr>
                                    </p:animEffect>
                                  </p:childTnLst>
                                </p:cTn>
                              </p:par>
                            </p:childTnLst>
                          </p:cTn>
                        </p:par>
                        <p:par>
                          <p:cTn id="19" fill="hold">
                            <p:stCondLst>
                              <p:cond delay="1500"/>
                            </p:stCondLst>
                            <p:childTnLst>
                              <p:par>
                                <p:cTn id="20" presetID="22" presetClass="entr" presetSubtype="8" fill="hold" grpId="4" nodeType="afterEffect">
                                  <p:stCondLst>
                                    <p:cond delay="0"/>
                                  </p:stCondLst>
                                  <p:iterate>
                                    <p:tmAbs val="0"/>
                                  </p:iterate>
                                  <p:childTnLst>
                                    <p:set>
                                      <p:cBhvr>
                                        <p:cTn id="21" fill="hold"/>
                                        <p:tgtEl>
                                          <p:spTgt spid="80"/>
                                        </p:tgtEl>
                                        <p:attrNameLst>
                                          <p:attrName>style.visibility</p:attrName>
                                        </p:attrNameLst>
                                      </p:cBhvr>
                                      <p:to>
                                        <p:strVal val="visible"/>
                                      </p:to>
                                    </p:set>
                                    <p:animEffect transition="in" filter="wipe(left)">
                                      <p:cBhvr>
                                        <p:cTn id="22" dur="500"/>
                                        <p:tgtEl>
                                          <p:spTgt spid="80"/>
                                        </p:tgtEl>
                                      </p:cBhvr>
                                    </p:animEffect>
                                  </p:childTnLst>
                                </p:cTn>
                              </p:par>
                            </p:childTnLst>
                          </p:cTn>
                        </p:par>
                        <p:par>
                          <p:cTn id="23" fill="hold">
                            <p:stCondLst>
                              <p:cond delay="2000"/>
                            </p:stCondLst>
                            <p:childTnLst>
                              <p:par>
                                <p:cTn id="24" presetID="22" presetClass="entr" presetSubtype="8" fill="hold" grpId="5" nodeType="afterEffect">
                                  <p:stCondLst>
                                    <p:cond delay="0"/>
                                  </p:stCondLst>
                                  <p:iterate>
                                    <p:tmAbs val="0"/>
                                  </p:iterate>
                                  <p:childTnLst>
                                    <p:set>
                                      <p:cBhvr>
                                        <p:cTn id="25" fill="hold"/>
                                        <p:tgtEl>
                                          <p:spTgt spid="81"/>
                                        </p:tgtEl>
                                        <p:attrNameLst>
                                          <p:attrName>style.visibility</p:attrName>
                                        </p:attrNameLst>
                                      </p:cBhvr>
                                      <p:to>
                                        <p:strVal val="visible"/>
                                      </p:to>
                                    </p:set>
                                    <p:animEffect transition="in" filter="wipe(left)">
                                      <p:cBhvr>
                                        <p:cTn id="26" dur="10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
                </p:tgtEl>
              </p:cMediaNode>
            </p:audio>
          </p:childTnLst>
        </p:cTn>
      </p:par>
    </p:tnLst>
    <p:bldLst>
      <p:bldP spid="77" grpId="1" animBg="1" advAuto="0"/>
      <p:bldP spid="78" grpId="2" animBg="1" advAuto="0"/>
      <p:bldP spid="79" grpId="3" animBg="1" advAuto="0"/>
      <p:bldP spid="80" grpId="4" animBg="1" advAuto="0"/>
      <p:bldP spid="81" grpId="5"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 name="Picture 7" descr="Picture 7"/>
          <p:cNvPicPr>
            <a:picLocks noChangeAspect="1"/>
          </p:cNvPicPr>
          <p:nvPr/>
        </p:nvPicPr>
        <p:blipFill>
          <a:blip r:embed="rId4"/>
          <a:stretch>
            <a:fillRect/>
          </a:stretch>
        </p:blipFill>
        <p:spPr>
          <a:xfrm>
            <a:off x="5256093" y="1399576"/>
            <a:ext cx="6858214" cy="4390357"/>
          </a:xfrm>
          <a:prstGeom prst="rect">
            <a:avLst/>
          </a:prstGeom>
          <a:ln w="12700">
            <a:miter lim="400000"/>
          </a:ln>
        </p:spPr>
      </p:pic>
      <p:sp>
        <p:nvSpPr>
          <p:cNvPr id="84" name="TextBox 47"/>
          <p:cNvSpPr txBox="1"/>
          <p:nvPr/>
        </p:nvSpPr>
        <p:spPr>
          <a:xfrm>
            <a:off x="467015" y="675850"/>
            <a:ext cx="8359352" cy="5847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lvl1pPr>
              <a:defRPr sz="3200">
                <a:solidFill>
                  <a:srgbClr val="262626"/>
                </a:solidFill>
                <a:latin typeface="Poppins ExtraBold"/>
                <a:ea typeface="Poppins ExtraBold"/>
                <a:cs typeface="Poppins ExtraBold"/>
                <a:sym typeface="Poppins ExtraBold"/>
              </a:defRPr>
            </a:lvl1pPr>
          </a:lstStyle>
          <a:p>
            <a:r>
              <a:rPr dirty="0">
                <a:latin typeface="Arial Black" panose="020B0A04020102020204" pitchFamily="34" charset="0"/>
              </a:rPr>
              <a:t>L4 GA Resources &amp; Supports</a:t>
            </a:r>
          </a:p>
        </p:txBody>
      </p:sp>
      <p:sp>
        <p:nvSpPr>
          <p:cNvPr id="85" name="TextBox 49"/>
          <p:cNvSpPr txBox="1"/>
          <p:nvPr/>
        </p:nvSpPr>
        <p:spPr>
          <a:xfrm>
            <a:off x="1473344" y="2994793"/>
            <a:ext cx="4591684"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solidFill>
                  <a:srgbClr val="262626"/>
                </a:solidFill>
                <a:latin typeface="Poppins ExtraBold"/>
                <a:ea typeface="Poppins ExtraBold"/>
                <a:cs typeface="Poppins ExtraBold"/>
                <a:sym typeface="Poppins ExtraBold"/>
              </a:defRPr>
            </a:lvl1pPr>
          </a:lstStyle>
          <a:p>
            <a:r>
              <a:t>L4 GA Resources &amp; Supports</a:t>
            </a:r>
          </a:p>
        </p:txBody>
      </p:sp>
      <p:sp>
        <p:nvSpPr>
          <p:cNvPr id="86" name="TextBox 49"/>
          <p:cNvSpPr txBox="1"/>
          <p:nvPr/>
        </p:nvSpPr>
        <p:spPr>
          <a:xfrm>
            <a:off x="1473344" y="3551776"/>
            <a:ext cx="4591684"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solidFill>
                  <a:srgbClr val="262626"/>
                </a:solidFill>
                <a:latin typeface="Poppins ExtraBold"/>
                <a:ea typeface="Poppins ExtraBold"/>
                <a:cs typeface="Poppins ExtraBold"/>
                <a:sym typeface="Poppins ExtraBold"/>
              </a:defRPr>
            </a:lvl1pPr>
          </a:lstStyle>
          <a:p>
            <a:r>
              <a:t>Literacy in the Laundromat</a:t>
            </a:r>
          </a:p>
        </p:txBody>
      </p:sp>
      <p:sp>
        <p:nvSpPr>
          <p:cNvPr id="87" name="TextBox 49"/>
          <p:cNvSpPr txBox="1"/>
          <p:nvPr/>
        </p:nvSpPr>
        <p:spPr>
          <a:xfrm>
            <a:off x="1473344" y="4108758"/>
            <a:ext cx="4591684"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solidFill>
                  <a:srgbClr val="262626"/>
                </a:solidFill>
                <a:latin typeface="Poppins ExtraBold"/>
                <a:ea typeface="Poppins ExtraBold"/>
                <a:cs typeface="Poppins ExtraBold"/>
                <a:sym typeface="Poppins ExtraBold"/>
              </a:defRPr>
            </a:lvl1pPr>
          </a:lstStyle>
          <a:p>
            <a:r>
              <a:t>Supporting Multi-lingual Students &amp; Families </a:t>
            </a:r>
          </a:p>
        </p:txBody>
      </p:sp>
      <p:sp>
        <p:nvSpPr>
          <p:cNvPr id="88" name="TextBox 49"/>
          <p:cNvSpPr txBox="1"/>
          <p:nvPr/>
        </p:nvSpPr>
        <p:spPr>
          <a:xfrm>
            <a:off x="1473344" y="4702814"/>
            <a:ext cx="4591684" cy="3073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spAutoFit/>
          </a:bodyPr>
          <a:lstStyle>
            <a:lvl1pPr>
              <a:defRPr sz="1400" b="1">
                <a:solidFill>
                  <a:srgbClr val="262626"/>
                </a:solidFill>
                <a:latin typeface="Poppins ExtraBold"/>
                <a:ea typeface="Poppins ExtraBold"/>
                <a:cs typeface="Poppins ExtraBold"/>
                <a:sym typeface="Poppins ExtraBold"/>
              </a:defRPr>
            </a:lvl1pPr>
          </a:lstStyle>
          <a:p>
            <a:r>
              <a:t>Developing &amp; Sustaining B-5 Partnership</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cSld>
  <p:clrMapOvr>
    <a:masterClrMapping/>
  </p:clrMapOvr>
  <p:transition spd="med" advTm="135406"/>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22" presetClass="entr" presetSubtype="8" fill="hold" grpId="1" nodeType="afterEffect">
                                  <p:stCondLst>
                                    <p:cond delay="0"/>
                                  </p:stCondLst>
                                  <p:iterate>
                                    <p:tmAbs val="0"/>
                                  </p:iterate>
                                  <p:childTnLst>
                                    <p:set>
                                      <p:cBhvr>
                                        <p:cTn id="9" fill="hold"/>
                                        <p:tgtEl>
                                          <p:spTgt spid="84"/>
                                        </p:tgtEl>
                                        <p:attrNameLst>
                                          <p:attrName>style.visibility</p:attrName>
                                        </p:attrNameLst>
                                      </p:cBhvr>
                                      <p:to>
                                        <p:strVal val="visible"/>
                                      </p:to>
                                    </p:set>
                                    <p:animEffect transition="in" filter="wipe(left)">
                                      <p:cBhvr>
                                        <p:cTn id="10" dur="500"/>
                                        <p:tgtEl>
                                          <p:spTgt spid="84"/>
                                        </p:tgtEl>
                                      </p:cBhvr>
                                    </p:animEffect>
                                  </p:childTnLst>
                                </p:cTn>
                              </p:par>
                            </p:childTnLst>
                          </p:cTn>
                        </p:par>
                        <p:par>
                          <p:cTn id="11" fill="hold">
                            <p:stCondLst>
                              <p:cond delay="500"/>
                            </p:stCondLst>
                            <p:childTnLst>
                              <p:par>
                                <p:cTn id="12" presetID="22" presetClass="entr" presetSubtype="8" fill="hold" grpId="2" nodeType="afterEffect">
                                  <p:stCondLst>
                                    <p:cond delay="0"/>
                                  </p:stCondLst>
                                  <p:iterate>
                                    <p:tmAbs val="0"/>
                                  </p:iterate>
                                  <p:childTnLst>
                                    <p:set>
                                      <p:cBhvr>
                                        <p:cTn id="13" fill="hold"/>
                                        <p:tgtEl>
                                          <p:spTgt spid="85"/>
                                        </p:tgtEl>
                                        <p:attrNameLst>
                                          <p:attrName>style.visibility</p:attrName>
                                        </p:attrNameLst>
                                      </p:cBhvr>
                                      <p:to>
                                        <p:strVal val="visible"/>
                                      </p:to>
                                    </p:set>
                                    <p:animEffect transition="in" filter="wipe(left)">
                                      <p:cBhvr>
                                        <p:cTn id="14" dur="500"/>
                                        <p:tgtEl>
                                          <p:spTgt spid="85"/>
                                        </p:tgtEl>
                                      </p:cBhvr>
                                    </p:animEffect>
                                  </p:childTnLst>
                                </p:cTn>
                              </p:par>
                            </p:childTnLst>
                          </p:cTn>
                        </p:par>
                        <p:par>
                          <p:cTn id="15" fill="hold">
                            <p:stCondLst>
                              <p:cond delay="1000"/>
                            </p:stCondLst>
                            <p:childTnLst>
                              <p:par>
                                <p:cTn id="16" presetID="22" presetClass="entr" presetSubtype="8" fill="hold" grpId="3" nodeType="afterEffect">
                                  <p:stCondLst>
                                    <p:cond delay="0"/>
                                  </p:stCondLst>
                                  <p:iterate>
                                    <p:tmAbs val="0"/>
                                  </p:iterate>
                                  <p:childTnLst>
                                    <p:set>
                                      <p:cBhvr>
                                        <p:cTn id="17" fill="hold"/>
                                        <p:tgtEl>
                                          <p:spTgt spid="86"/>
                                        </p:tgtEl>
                                        <p:attrNameLst>
                                          <p:attrName>style.visibility</p:attrName>
                                        </p:attrNameLst>
                                      </p:cBhvr>
                                      <p:to>
                                        <p:strVal val="visible"/>
                                      </p:to>
                                    </p:set>
                                    <p:animEffect transition="in" filter="wipe(left)">
                                      <p:cBhvr>
                                        <p:cTn id="18" dur="500"/>
                                        <p:tgtEl>
                                          <p:spTgt spid="86"/>
                                        </p:tgtEl>
                                      </p:cBhvr>
                                    </p:animEffect>
                                  </p:childTnLst>
                                </p:cTn>
                              </p:par>
                            </p:childTnLst>
                          </p:cTn>
                        </p:par>
                        <p:par>
                          <p:cTn id="19" fill="hold">
                            <p:stCondLst>
                              <p:cond delay="1500"/>
                            </p:stCondLst>
                            <p:childTnLst>
                              <p:par>
                                <p:cTn id="20" presetID="22" presetClass="entr" presetSubtype="8" fill="hold" grpId="4" nodeType="afterEffect">
                                  <p:stCondLst>
                                    <p:cond delay="0"/>
                                  </p:stCondLst>
                                  <p:iterate>
                                    <p:tmAbs val="0"/>
                                  </p:iterate>
                                  <p:childTnLst>
                                    <p:set>
                                      <p:cBhvr>
                                        <p:cTn id="21" fill="hold"/>
                                        <p:tgtEl>
                                          <p:spTgt spid="87"/>
                                        </p:tgtEl>
                                        <p:attrNameLst>
                                          <p:attrName>style.visibility</p:attrName>
                                        </p:attrNameLst>
                                      </p:cBhvr>
                                      <p:to>
                                        <p:strVal val="visible"/>
                                      </p:to>
                                    </p:set>
                                    <p:animEffect transition="in" filter="wipe(left)">
                                      <p:cBhvr>
                                        <p:cTn id="22" dur="500"/>
                                        <p:tgtEl>
                                          <p:spTgt spid="87"/>
                                        </p:tgtEl>
                                      </p:cBhvr>
                                    </p:animEffect>
                                  </p:childTnLst>
                                </p:cTn>
                              </p:par>
                            </p:childTnLst>
                          </p:cTn>
                        </p:par>
                        <p:par>
                          <p:cTn id="23" fill="hold">
                            <p:stCondLst>
                              <p:cond delay="2000"/>
                            </p:stCondLst>
                            <p:childTnLst>
                              <p:par>
                                <p:cTn id="24" presetID="22" presetClass="entr" presetSubtype="8" fill="hold" grpId="5" nodeType="afterEffect">
                                  <p:stCondLst>
                                    <p:cond delay="0"/>
                                  </p:stCondLst>
                                  <p:iterate>
                                    <p:tmAbs val="0"/>
                                  </p:iterate>
                                  <p:childTnLst>
                                    <p:set>
                                      <p:cBhvr>
                                        <p:cTn id="25" fill="hold"/>
                                        <p:tgtEl>
                                          <p:spTgt spid="88"/>
                                        </p:tgtEl>
                                        <p:attrNameLst>
                                          <p:attrName>style.visibility</p:attrName>
                                        </p:attrNameLst>
                                      </p:cBhvr>
                                      <p:to>
                                        <p:strVal val="visible"/>
                                      </p:to>
                                    </p:set>
                                    <p:animEffect transition="in" filter="wipe(left)">
                                      <p:cBhvr>
                                        <p:cTn id="26" dur="500"/>
                                        <p:tgtEl>
                                          <p:spTgt spid="88"/>
                                        </p:tgtEl>
                                      </p:cBhvr>
                                    </p:animEffect>
                                  </p:childTnLst>
                                </p:cTn>
                              </p:par>
                            </p:childTnLst>
                          </p:cTn>
                        </p:par>
                        <p:par>
                          <p:cTn id="27" fill="hold">
                            <p:stCondLst>
                              <p:cond delay="2500"/>
                            </p:stCondLst>
                            <p:childTnLst>
                              <p:par>
                                <p:cTn id="28" presetID="22" presetClass="entr" presetSubtype="8" fill="hold" grpId="6" nodeType="afterEffect">
                                  <p:stCondLst>
                                    <p:cond delay="0"/>
                                  </p:stCondLst>
                                  <p:iterate>
                                    <p:tmAbs val="0"/>
                                  </p:iterate>
                                  <p:childTnLst>
                                    <p:set>
                                      <p:cBhvr>
                                        <p:cTn id="29" fill="hold"/>
                                        <p:tgtEl>
                                          <p:spTgt spid="83"/>
                                        </p:tgtEl>
                                        <p:attrNameLst>
                                          <p:attrName>style.visibility</p:attrName>
                                        </p:attrNameLst>
                                      </p:cBhvr>
                                      <p:to>
                                        <p:strVal val="visible"/>
                                      </p:to>
                                    </p:set>
                                    <p:animEffect transition="in" filter="wipe(left)">
                                      <p:cBhvr>
                                        <p:cTn id="30" dur="10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bldLst>
      <p:bldP spid="83" grpId="6" animBg="1" advAuto="0"/>
      <p:bldP spid="84" grpId="1" animBg="1" advAuto="0"/>
      <p:bldP spid="85" grpId="2" animBg="1" advAuto="0"/>
      <p:bldP spid="86" grpId="3" animBg="1" advAuto="0"/>
      <p:bldP spid="87" grpId="4" animBg="1" advAuto="0"/>
      <p:bldP spid="88" grpId="5" animBg="1" advAuto="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6|1.9"/>
</p:tagLst>
</file>

<file path=ppt/tags/tag2.xml><?xml version="1.0" encoding="utf-8"?>
<p:tagLst xmlns:a="http://schemas.openxmlformats.org/drawingml/2006/main" xmlns:r="http://schemas.openxmlformats.org/officeDocument/2006/relationships" xmlns:p="http://schemas.openxmlformats.org/presentationml/2006/main">
  <p:tag name="TIMING" val="|2.3|55.9"/>
</p:tagLst>
</file>

<file path=ppt/tags/tag3.xml><?xml version="1.0" encoding="utf-8"?>
<p:tagLst xmlns:a="http://schemas.openxmlformats.org/drawingml/2006/main" xmlns:r="http://schemas.openxmlformats.org/officeDocument/2006/relationships" xmlns:p="http://schemas.openxmlformats.org/presentationml/2006/main">
  <p:tag name="TIMING" val="|1.6"/>
</p:tagLst>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EE7335"/>
      </a:accent1>
      <a:accent2>
        <a:srgbClr val="FAE667"/>
      </a:accent2>
      <a:accent3>
        <a:srgbClr val="98D09E"/>
      </a:accent3>
      <a:accent4>
        <a:srgbClr val="7FCECD"/>
      </a:accent4>
      <a:accent5>
        <a:srgbClr val="278D8E"/>
      </a:accent5>
      <a:accent6>
        <a:srgbClr val="A4BAB5"/>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EE7335"/>
      </a:accent1>
      <a:accent2>
        <a:srgbClr val="FAE667"/>
      </a:accent2>
      <a:accent3>
        <a:srgbClr val="98D09E"/>
      </a:accent3>
      <a:accent4>
        <a:srgbClr val="7FCECD"/>
      </a:accent4>
      <a:accent5>
        <a:srgbClr val="278D8E"/>
      </a:accent5>
      <a:accent6>
        <a:srgbClr val="A4BAB5"/>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Open Sans"/>
            <a:ea typeface="Open Sans"/>
            <a:cs typeface="Open San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3B2A1ED8F85B418D993FB72C3ABF85" ma:contentTypeVersion="0" ma:contentTypeDescription="Create a new document." ma:contentTypeScope="" ma:versionID="26a83efa8c8e3d38b943a99ace7aed99">
  <xsd:schema xmlns:xsd="http://www.w3.org/2001/XMLSchema" xmlns:xs="http://www.w3.org/2001/XMLSchema" xmlns:p="http://schemas.microsoft.com/office/2006/metadata/properties" xmlns:ns2="1d496aed-39d0-4758-b3cf-4e4773287716" targetNamespace="http://schemas.microsoft.com/office/2006/metadata/properties" ma:root="true" ma:fieldsID="c4ffdedb75369f6d61221d04aaf24ccb" ns2:_="">
    <xsd:import namespace="1d496aed-39d0-4758-b3cf-4e4773287716"/>
    <xsd:element name="properties">
      <xsd:complexType>
        <xsd:sequence>
          <xsd:element name="documentManagement">
            <xsd:complexType>
              <xsd:all>
                <xsd:element ref="ns2:TaxCatchAll" minOccurs="0"/>
                <xsd:element ref="ns2: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496aed-39d0-4758-b3cf-4e4773287716"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c9dd594f-b3c3-485c-979e-10fa5fdd8c85}" ma:internalName="TaxCatchAll" ma:showField="CatchAllData" ma:web="f9e61c99-8b37-4962-a864-d7fde1b0d03b">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c9dd594f-b3c3-485c-979e-10fa5fdd8c85}" ma:internalName="TaxCatchAllLabel" ma:readOnly="true" ma:showField="CatchAllDataLabel" ma:web="f9e61c99-8b37-4962-a864-d7fde1b0d03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d496aed-39d0-4758-b3cf-4e4773287716"/>
  </documentManagement>
</p:properties>
</file>

<file path=customXml/itemProps1.xml><?xml version="1.0" encoding="utf-8"?>
<ds:datastoreItem xmlns:ds="http://schemas.openxmlformats.org/officeDocument/2006/customXml" ds:itemID="{C1F9449D-1C50-4A89-8508-7A9CD9CC6272}"/>
</file>

<file path=customXml/itemProps2.xml><?xml version="1.0" encoding="utf-8"?>
<ds:datastoreItem xmlns:ds="http://schemas.openxmlformats.org/officeDocument/2006/customXml" ds:itemID="{18233CBE-854D-420E-BCFB-E72F89F1D104}"/>
</file>

<file path=customXml/itemProps3.xml><?xml version="1.0" encoding="utf-8"?>
<ds:datastoreItem xmlns:ds="http://schemas.openxmlformats.org/officeDocument/2006/customXml" ds:itemID="{285E535E-BF49-4B20-BA34-A21F638C868E}"/>
</file>

<file path=docProps/app.xml><?xml version="1.0" encoding="utf-8"?>
<Properties xmlns="http://schemas.openxmlformats.org/officeDocument/2006/extended-properties" xmlns:vt="http://schemas.openxmlformats.org/officeDocument/2006/docPropsVTypes">
  <TotalTime>89</TotalTime>
  <Words>598</Words>
  <Application>Microsoft Office PowerPoint</Application>
  <PresentationFormat>Widescreen</PresentationFormat>
  <Paragraphs>93</Paragraphs>
  <Slides>11</Slides>
  <Notes>1</Notes>
  <HiddenSlides>0</HiddenSlides>
  <MMClips>11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Arial</vt:lpstr>
      <vt:lpstr>Arial Black</vt:lpstr>
      <vt:lpstr>Calibri</vt:lpstr>
      <vt:lpstr>Calibri Light</vt:lpstr>
      <vt:lpstr>HelveticaLTStd-Roman</vt:lpstr>
      <vt:lpstr>Open Sans</vt:lpstr>
      <vt:lpstr>Poppins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Nature of Community Partners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Roberta Gardner</dc:creator>
  <cp:lastModifiedBy>Meghan Welch</cp:lastModifiedBy>
  <cp:revision>6</cp:revision>
  <dcterms:modified xsi:type="dcterms:W3CDTF">2020-07-06T18:41:40Z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0x010100343B2A1ED8F85B418D993FB72C3ABF85</vt:lpwstr>
  </property>
</Properties>
</file>